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6" r:id="rId3"/>
    <p:sldMasterId id="2147483678" r:id="rId4"/>
    <p:sldMasterId id="2147483694" r:id="rId5"/>
  </p:sldMasterIdLst>
  <p:notesMasterIdLst>
    <p:notesMasterId r:id="rId27"/>
  </p:notesMasterIdLst>
  <p:sldIdLst>
    <p:sldId id="497" r:id="rId6"/>
    <p:sldId id="653" r:id="rId7"/>
    <p:sldId id="667" r:id="rId8"/>
    <p:sldId id="680" r:id="rId9"/>
    <p:sldId id="671" r:id="rId10"/>
    <p:sldId id="662" r:id="rId11"/>
    <p:sldId id="681" r:id="rId12"/>
    <p:sldId id="685" r:id="rId13"/>
    <p:sldId id="628" r:id="rId14"/>
    <p:sldId id="683" r:id="rId15"/>
    <p:sldId id="669" r:id="rId16"/>
    <p:sldId id="631" r:id="rId17"/>
    <p:sldId id="676" r:id="rId18"/>
    <p:sldId id="660" r:id="rId19"/>
    <p:sldId id="673" r:id="rId20"/>
    <p:sldId id="630" r:id="rId21"/>
    <p:sldId id="668" r:id="rId22"/>
    <p:sldId id="670" r:id="rId23"/>
    <p:sldId id="677" r:id="rId24"/>
    <p:sldId id="678" r:id="rId25"/>
    <p:sldId id="6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024" userDrawn="1">
          <p15:clr>
            <a:srgbClr val="A4A3A4"/>
          </p15:clr>
        </p15:guide>
        <p15:guide id="3" orient="horz">
          <p15:clr>
            <a:srgbClr val="A4A3A4"/>
          </p15:clr>
        </p15:guide>
        <p15:guide id="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i, Fernanda Neri" initials="MFN" lastIdx="1" clrIdx="0">
    <p:extLst>
      <p:ext uri="{19B8F6BF-5375-455C-9EA6-DF929625EA0E}">
        <p15:presenceInfo xmlns:p15="http://schemas.microsoft.com/office/powerpoint/2012/main" userId="S-1-5-21-8915387-943144406-1916815836-1086525" providerId="AD"/>
      </p:ext>
    </p:extLst>
  </p:cmAuthor>
  <p:cmAuthor id="2" name="Farrar-Muir, Haley" initials="FMH" lastIdx="2" clrIdx="1">
    <p:extLst>
      <p:ext uri="{19B8F6BF-5375-455C-9EA6-DF929625EA0E}">
        <p15:presenceInfo xmlns:p15="http://schemas.microsoft.com/office/powerpoint/2012/main" userId="S::hfarrar@MGH.HARVARD.EDU::6f57a30a-03b9-4d6b-85b7-e89cef3195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7500"/>
    <a:srgbClr val="006699"/>
    <a:srgbClr val="FD9134"/>
    <a:srgbClr val="FF9900"/>
    <a:srgbClr val="003399"/>
    <a:srgbClr val="F8D048"/>
    <a:srgbClr val="FFFFFF"/>
    <a:srgbClr val="C2C2C2"/>
    <a:srgbClr val="B0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75850" autoAdjust="0"/>
  </p:normalViewPr>
  <p:slideViewPr>
    <p:cSldViewPr snapToGrid="0" showGuides="1">
      <p:cViewPr varScale="1">
        <p:scale>
          <a:sx n="80" d="100"/>
          <a:sy n="80" d="100"/>
        </p:scale>
        <p:origin x="948" y="78"/>
      </p:cViewPr>
      <p:guideLst>
        <p:guide orient="horz" pos="4320"/>
        <p:guide pos="3024"/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7-12T10:43:19.349" idx="1">
    <p:pos x="5465" y="261"/>
    <p:text>use same side from other pp</p:text>
    <p:extLst>
      <p:ext uri="{C676402C-5697-4E1C-873F-D02D1690AC5C}">
        <p15:threadingInfo xmlns:p15="http://schemas.microsoft.com/office/powerpoint/2012/main" timeZoneBias="24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18940-BC96-4596-B339-D6E28519063A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EAA10-43C4-48E0-8492-2CA7B1E1D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13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turemedicine.com/doi/full/10.2217/cer-2021-0076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E82A1BF3-7B31-4BDB-8A1D-4AF82A2068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6CBA94-614F-4145-B367-155BAB07CE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E0EE442F-24B5-4211-BAEF-7AAEE6DF43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112B96F9-075D-4E70-94F0-B4DF7CE582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Times" panose="02020603050405020304" pitchFamily="18" charset="0"/>
              </a:rPr>
              <a:t>Suggested Presenter: Expert in childhood obesity or clinician champion</a:t>
            </a:r>
          </a:p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to navigator tab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EAA10-43C4-48E0-8492-2CA7B1E1DA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43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EAA10-43C4-48E0-8492-2CA7B1E1DA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AA10-43C4-48E0-8492-2CA7B1E1DA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79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AA10-43C4-48E0-8492-2CA7B1E1DA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08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EAA10-43C4-48E0-8492-2CA7B1E1DA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45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SITES – Please customize with your own Epic screenshots</a:t>
            </a:r>
          </a:p>
          <a:p>
            <a:endParaRPr lang="en-US"/>
          </a:p>
          <a:p>
            <a:r>
              <a:rPr lang="en-US" dirty="0"/>
              <a:t>Can also talk about other ways children will be flagged based on 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AA10-43C4-48E0-8492-2CA7B1E1DA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24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SITES – Please customize with your own Epic screenshots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EAA10-43C4-48E0-8492-2CA7B1E1DA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72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Clinicians—watch language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Have goals of VLC for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EAA10-43C4-48E0-8492-2CA7B1E1DA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53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SITES – Please customize with your own tip sheet</a:t>
            </a:r>
          </a:p>
          <a:p>
            <a:endParaRPr lang="en-US" dirty="0"/>
          </a:p>
          <a:p>
            <a:r>
              <a:rPr lang="en-US" dirty="0"/>
              <a:t>Electronic health record (EHR)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EAA10-43C4-48E0-8492-2CA7B1E1DA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55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  <a:latin typeface="Univers 47 CondensedLight"/>
                <a:ea typeface="ＭＳ Ｐゴシック"/>
              </a:rPr>
              <a:t>*Note: </a:t>
            </a:r>
            <a:r>
              <a:rPr lang="en-US" sz="1200" dirty="0">
                <a:effectLst/>
                <a:latin typeface="Segoe UI" panose="020B0502040204020203" pitchFamily="34" charset="0"/>
              </a:rPr>
              <a:t>Customize based on how site will evaluate program</a:t>
            </a:r>
            <a:endParaRPr lang="en-US" sz="1200" dirty="0">
              <a:solidFill>
                <a:srgbClr val="000000"/>
              </a:solidFill>
              <a:latin typeface="Univers 47 CondensedLight"/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EAA10-43C4-48E0-8492-2CA7B1E1DA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51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272D919D-3033-40B1-89BB-503E657001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24A87C-B1CD-4360-8A91-5CE5AA9B221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9571371E-C805-4979-9A32-FC129DD905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75147DA8-1724-401A-8BDE-3167829030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4748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  <a:latin typeface="Univers 47 CondensedLight"/>
                <a:ea typeface="ＭＳ Ｐゴシック"/>
              </a:rPr>
              <a:t>*Note: </a:t>
            </a:r>
            <a:r>
              <a:rPr lang="en-US" sz="1200" dirty="0">
                <a:effectLst/>
                <a:latin typeface="Segoe UI" panose="020B0502040204020203" pitchFamily="34" charset="0"/>
              </a:rPr>
              <a:t>Customize based on how site will evaluate program</a:t>
            </a:r>
            <a:endParaRPr lang="en-US" sz="1200" dirty="0">
              <a:solidFill>
                <a:srgbClr val="000000"/>
              </a:solidFill>
              <a:latin typeface="Univers 47 CondensedLight"/>
              <a:ea typeface="ＭＳ Ｐゴシック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EAA10-43C4-48E0-8492-2CA7B1E1DA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67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EAA10-43C4-48E0-8492-2CA7B1E1DA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66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EAA10-43C4-48E0-8492-2CA7B1E1DA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4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CEC35411-A397-4965-96B3-87EE567E87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A08A5140-6440-4B28-AE44-D499E5363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" panose="02020603050405020304" pitchFamily="18" charset="0"/>
            </a:endParaRPr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04D4987F-ADA0-4DC7-B1F4-6647B5E066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C31DDB-A70F-425C-8595-CF445423BCB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January 2018, we examined 2-year BMI z-score outcomes to assess for sustainability of the interventions’ effectiveness. We found that intervention effects on BMI z-score were maintained in both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AA10-43C4-48E0-8492-2CA7B1E1DA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89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 </a:t>
            </a:r>
            <a:endParaRPr lang="en-US" sz="1200" baseline="0" dirty="0">
              <a:effectLst/>
              <a:latin typeface="+mn-lt"/>
              <a:ea typeface="+mn-ea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Simione, M., et al. (2021). Implementation of the Connect for Health pediatric weight management program: study protocol and baseline characteristics. Journal of Comparative Effectiveness Research, 10(11), 881–892.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https://www.futuremedicine.com/doi/full/10.2217/cer-2021-0076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EAA10-43C4-48E0-8492-2CA7B1E1DA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29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EAA10-43C4-48E0-8492-2CA7B1E1DA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55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1D77E11F-CA3F-4F7D-BA9A-76CC702FE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B4D2C0E-1CE8-481F-A38F-4EE8CF764D58}" type="slidenum">
              <a:rPr lang="en-US" altLang="en-US" sz="1200" smtClean="0">
                <a:solidFill>
                  <a:srgbClr val="000000"/>
                </a:solidFill>
              </a:rPr>
              <a:pPr/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B4F13C82-683D-4BF2-80DD-78844340B8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8BD39BF9-58E8-4A8C-95AB-5D1C736238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 dirty="0">
              <a:solidFill>
                <a:srgbClr val="003399"/>
              </a:solidFill>
              <a:highlight>
                <a:srgbClr val="FFFF00"/>
              </a:highlight>
              <a:sym typeface="Wingdings 3" panose="05040102010807070707" pitchFamily="18" charset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Customize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EAA10-43C4-48E0-8492-2CA7B1E1DA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4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D21DCE-7BA1-4240-A753-B93CFCBBE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5334000"/>
          </a:xfrm>
          <a:prstGeom prst="rect">
            <a:avLst/>
          </a:prstGeom>
          <a:solidFill>
            <a:srgbClr val="007CA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z="2400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1371600"/>
            <a:ext cx="10668000" cy="2057400"/>
          </a:xfrm>
        </p:spPr>
        <p:txBody>
          <a:bodyPr/>
          <a:lstStyle>
            <a:lvl1pPr>
              <a:defRPr sz="5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600" y="4038600"/>
            <a:ext cx="10668000" cy="1143000"/>
          </a:xfrm>
        </p:spPr>
        <p:txBody>
          <a:bodyPr/>
          <a:lstStyle>
            <a:lvl1pPr marL="0" indent="0">
              <a:buFont typeface="Times" charset="0"/>
              <a:buNone/>
              <a:defRPr b="1" i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8123618D-69F6-45DD-8B78-55A2CF1BF3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03" y="5486399"/>
            <a:ext cx="3250267" cy="1327219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CAD1366D-6948-4C95-AFBB-4C1C508E4B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325" y="6618352"/>
            <a:ext cx="1500187" cy="17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997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1600D2F-4CC6-4736-B340-2A58BC5C6A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13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7E51244-7012-48D5-B837-E2B91C80E7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541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6C6650C-2B5E-4F62-AC56-D87D80A314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464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0" y="228600"/>
            <a:ext cx="2819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8255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583164C-844B-417F-A519-B1FD0338E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332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A740F1-37B8-4576-A236-5B392CCD6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5334000"/>
          </a:xfrm>
          <a:prstGeom prst="rect">
            <a:avLst/>
          </a:prstGeom>
          <a:solidFill>
            <a:srgbClr val="007CA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z="2400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1371600"/>
            <a:ext cx="10668000" cy="2057400"/>
          </a:xfrm>
        </p:spPr>
        <p:txBody>
          <a:bodyPr/>
          <a:lstStyle>
            <a:lvl1pPr>
              <a:defRPr sz="5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600" y="4038600"/>
            <a:ext cx="10668000" cy="1143000"/>
          </a:xfrm>
        </p:spPr>
        <p:txBody>
          <a:bodyPr/>
          <a:lstStyle>
            <a:lvl1pPr marL="0" indent="0">
              <a:buFont typeface="Times" charset="0"/>
              <a:buNone/>
              <a:defRPr b="1" i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40BFF11-4968-4383-A8B9-718FBB113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758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0"/>
            <a:ext cx="8229600" cy="1066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277600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87839-5BE6-4D21-ABBF-92909EBD7E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688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D92CE44-FF4B-4C1A-92FC-4EBA5C0FA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27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752600"/>
            <a:ext cx="5537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752600"/>
            <a:ext cx="5537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60ADA2A-A785-4A51-8127-4D7DAF8216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688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8B04DE4-99AC-4993-9422-E07449AB14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350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00E33-51E1-46E9-9DA0-0E524F6A04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311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0"/>
            <a:ext cx="9144000" cy="1066800"/>
          </a:xfrm>
        </p:spPr>
        <p:txBody>
          <a:bodyPr/>
          <a:lstStyle>
            <a:lvl1pPr>
              <a:defRPr sz="4000">
                <a:solidFill>
                  <a:srgbClr val="003399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277600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873261-B55F-4CFA-973B-0F5362135D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0000"/>
                </a:solidFill>
                <a:latin typeface="Univers 47 CondensedLight"/>
              </a:defRPr>
            </a:lvl1pPr>
          </a:lstStyle>
          <a:p>
            <a:pPr>
              <a:defRPr/>
            </a:pPr>
            <a:fld id="{2886678A-A0DD-4A61-940E-0015ED4E88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253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F37EC75-1CFF-4F0B-AF14-DA851C3AAF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606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268EC96-56B5-48AC-898C-B06B1E4D84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092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472ED96-506C-4080-862F-09C99C56F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173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1CBA333-3968-4595-8419-8CA0CF3444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533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0" y="228600"/>
            <a:ext cx="2819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8255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EC49AC6-D123-47A7-9DBC-B04A5C3050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539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0"/>
            <a:ext cx="9144000" cy="1066800"/>
          </a:xfrm>
        </p:spPr>
        <p:txBody>
          <a:bodyPr/>
          <a:lstStyle>
            <a:lvl1pPr>
              <a:defRPr sz="4000">
                <a:solidFill>
                  <a:srgbClr val="003399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277600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BB0D0DE-1C7F-4FBE-B2EF-FC624150CB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2168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7D52FD-1C94-4857-AE6F-E6C3C9546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5334000"/>
          </a:xfrm>
          <a:prstGeom prst="rect">
            <a:avLst/>
          </a:prstGeom>
          <a:solidFill>
            <a:srgbClr val="007CA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z="2400">
              <a:solidFill>
                <a:srgbClr val="000000"/>
              </a:solidFill>
              <a:latin typeface="Lucida Grande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1371600"/>
            <a:ext cx="10668000" cy="2057400"/>
          </a:xfrm>
        </p:spPr>
        <p:txBody>
          <a:bodyPr/>
          <a:lstStyle>
            <a:lvl1pPr>
              <a:defRPr sz="5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600" y="4038600"/>
            <a:ext cx="10668000" cy="1143000"/>
          </a:xfrm>
        </p:spPr>
        <p:txBody>
          <a:bodyPr/>
          <a:lstStyle>
            <a:lvl1pPr marL="0" indent="0">
              <a:buFont typeface="Times" charset="0"/>
              <a:buNone/>
              <a:defRPr b="1" i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59F92A2-C429-4449-8573-3F05BD4877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738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0"/>
            <a:ext cx="8229600" cy="1066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277600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373DDD9-848A-4AF7-AA32-BECB238CF6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11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DAE34DA-7203-4EA8-9821-6DB84E07B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74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752600"/>
            <a:ext cx="5537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752600"/>
            <a:ext cx="5537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8E7C516-FD98-4F45-8638-FAA2E98D43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18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F0C6677-7ECF-4CD5-A0F1-5FCBA05B64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69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60234-2145-4FB1-A1F4-32BCB681EE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55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C960A15-98C9-4A10-9FCD-D24A72B663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05DA-D68B-4D08-AC0C-90F4CA0DD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28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FBA2275-EE72-4B91-8483-81895FD8AD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0"/>
            <a:ext cx="1127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2B7BC57-912A-4418-A16A-62B2E166C4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295400"/>
            <a:ext cx="11277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5075D1F3-F759-4B49-813A-DE4E16C956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0000"/>
                </a:solidFill>
                <a:latin typeface="Univers 47 CondensedLight"/>
              </a:defRPr>
            </a:lvl1pPr>
          </a:lstStyle>
          <a:p>
            <a:pPr>
              <a:defRPr/>
            </a:pPr>
            <a:fld id="{C021BCAB-36CC-40BF-A281-8670CB5033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6149" name="Straight Connector 6">
            <a:extLst>
              <a:ext uri="{FF2B5EF4-FFF2-40B4-BE49-F238E27FC236}">
                <a16:creationId xmlns:a16="http://schemas.microsoft.com/office/drawing/2014/main" id="{6F683117-5FA6-44F3-BED6-8B0C52CC1C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6400" y="1066800"/>
            <a:ext cx="11277600" cy="1588"/>
          </a:xfrm>
          <a:prstGeom prst="line">
            <a:avLst/>
          </a:prstGeom>
          <a:noFill/>
          <a:ln w="9525" algn="ctr">
            <a:solidFill>
              <a:srgbClr val="007CA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477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Char char="–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–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4781F2B-67B5-42ED-8708-013BF7FDC6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0"/>
            <a:ext cx="1127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55C8B7E-1903-4D8C-86A3-5FD507BE5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295400"/>
            <a:ext cx="11277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3E619841-E5BA-426D-9A1D-4E93B27CF7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0000"/>
                </a:solidFill>
                <a:latin typeface="Univers 47 CondensedLight"/>
              </a:defRPr>
            </a:lvl1pPr>
          </a:lstStyle>
          <a:p>
            <a:pPr>
              <a:defRPr/>
            </a:pPr>
            <a:fld id="{E218513B-0F4B-42E1-800E-CE249D899A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197" name="Straight Connector 6">
            <a:extLst>
              <a:ext uri="{FF2B5EF4-FFF2-40B4-BE49-F238E27FC236}">
                <a16:creationId xmlns:a16="http://schemas.microsoft.com/office/drawing/2014/main" id="{89FBC2BD-3127-4781-AAD8-FD55C5752EF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6400" y="1066800"/>
            <a:ext cx="11277600" cy="1588"/>
          </a:xfrm>
          <a:prstGeom prst="line">
            <a:avLst/>
          </a:prstGeom>
          <a:noFill/>
          <a:ln w="9525" algn="ctr">
            <a:solidFill>
              <a:srgbClr val="007CA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3DF27BE3-DDB8-4AE4-BF47-898F91E5AA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75" y="6077339"/>
            <a:ext cx="1775395" cy="724968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9F87CDDB-68AB-4B97-9C14-D0BD361DC3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627812"/>
            <a:ext cx="1500187" cy="17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96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Char char="–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–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4663813-40A6-47C6-9D06-800ADED992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0"/>
            <a:ext cx="1127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1DC4808-534E-42B8-A9F1-ED2D4D29D1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295400"/>
            <a:ext cx="11277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0BB33A50-72A2-4EEA-95B4-F8C3EE8B0F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0000"/>
                </a:solidFill>
                <a:latin typeface="Univers 47 CondensedLight"/>
              </a:defRPr>
            </a:lvl1pPr>
          </a:lstStyle>
          <a:p>
            <a:pPr>
              <a:defRPr/>
            </a:pPr>
            <a:fld id="{2886678A-A0DD-4A61-940E-0015ED4E88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5125" name="Straight Connector 6">
            <a:extLst>
              <a:ext uri="{FF2B5EF4-FFF2-40B4-BE49-F238E27FC236}">
                <a16:creationId xmlns:a16="http://schemas.microsoft.com/office/drawing/2014/main" id="{E4A62760-F6B0-49B4-9D48-A5D943F6D58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6400" y="1066800"/>
            <a:ext cx="11277600" cy="1588"/>
          </a:xfrm>
          <a:prstGeom prst="line">
            <a:avLst/>
          </a:prstGeom>
          <a:noFill/>
          <a:ln w="9525" algn="ctr">
            <a:solidFill>
              <a:srgbClr val="007CA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4A752DD4-77EC-4D56-B195-0834A937658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75" y="6077339"/>
            <a:ext cx="1775395" cy="724968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509683D2-9326-46F5-823F-22248BEBCA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627812"/>
            <a:ext cx="1500187" cy="17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23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Char char="–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–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5CE6DBE-AD83-4D21-A13A-A98271D0DC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0"/>
            <a:ext cx="1127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CA92B89-18F3-4F53-AEAE-346E1AD5D1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295400"/>
            <a:ext cx="11277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0BB33A50-72A2-4EEA-95B4-F8C3EE8B0F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0000"/>
                </a:solidFill>
                <a:latin typeface="Univers 47 CondensedLight"/>
              </a:defRPr>
            </a:lvl1pPr>
          </a:lstStyle>
          <a:p>
            <a:pPr>
              <a:defRPr/>
            </a:pPr>
            <a:fld id="{1D128724-898A-46D2-BA87-62C4C7FE29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5125" name="Straight Connector 6">
            <a:extLst>
              <a:ext uri="{FF2B5EF4-FFF2-40B4-BE49-F238E27FC236}">
                <a16:creationId xmlns:a16="http://schemas.microsoft.com/office/drawing/2014/main" id="{A6AFA89C-3F84-4B08-9815-A3CABA21F1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6400" y="1066800"/>
            <a:ext cx="11277600" cy="1588"/>
          </a:xfrm>
          <a:prstGeom prst="line">
            <a:avLst/>
          </a:prstGeom>
          <a:noFill/>
          <a:ln w="9525" algn="ctr">
            <a:solidFill>
              <a:srgbClr val="007CA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4A8EEA13-B6EC-4381-AE80-E51D646C828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75" y="6077339"/>
            <a:ext cx="1775395" cy="724968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C9223E88-B260-4AEA-82C6-D6AFDEFC30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627812"/>
            <a:ext cx="1500187" cy="17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38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Char char="–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–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70DDCF2-2873-4DE2-A115-1C38113256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0"/>
            <a:ext cx="1127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4088875-A8F2-4BB5-A4D9-2199A97AAE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295400"/>
            <a:ext cx="11277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3E619841-E5BA-426D-9A1D-4E93B27CF7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0000"/>
                </a:solidFill>
                <a:latin typeface="Univers 47 CondensedLight"/>
              </a:defRPr>
            </a:lvl1pPr>
          </a:lstStyle>
          <a:p>
            <a:pPr>
              <a:defRPr/>
            </a:pPr>
            <a:fld id="{DEB99743-DCB4-4BED-B6CA-7BD5333DE1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197" name="Straight Connector 6">
            <a:extLst>
              <a:ext uri="{FF2B5EF4-FFF2-40B4-BE49-F238E27FC236}">
                <a16:creationId xmlns:a16="http://schemas.microsoft.com/office/drawing/2014/main" id="{3D68F102-8A93-4EAF-9E3B-7CA9B04484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6400" y="1066800"/>
            <a:ext cx="11277600" cy="1588"/>
          </a:xfrm>
          <a:prstGeom prst="line">
            <a:avLst/>
          </a:prstGeom>
          <a:noFill/>
          <a:ln w="9525" algn="ctr">
            <a:solidFill>
              <a:srgbClr val="007CA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8813AF8-208F-40EC-8580-1733F1DC0D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75" y="6077339"/>
            <a:ext cx="1775395" cy="724968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09C7C325-A4D9-4C95-8235-987115C300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627812"/>
            <a:ext cx="1500187" cy="17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4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Palatino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Char char="–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 panose="02020603050405020304" pitchFamily="18" charset="0"/>
        <a:buChar char="•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–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0"/>
        </a:spcBef>
        <a:spcAft>
          <a:spcPct val="20000"/>
        </a:spcAft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4hprogram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753774/" TargetMode="External"/><Relationship Id="rId7" Type="http://schemas.openxmlformats.org/officeDocument/2006/relationships/hyperlink" Target="https://www.futuremedicine.com/doi/full/10.2217/cer-2021-0076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c4hprogram.com/" TargetMode="External"/><Relationship Id="rId5" Type="http://schemas.openxmlformats.org/officeDocument/2006/relationships/hyperlink" Target="https://www.ncbi.nlm.nih.gov/pubmed/25996181" TargetMode="External"/><Relationship Id="rId4" Type="http://schemas.openxmlformats.org/officeDocument/2006/relationships/hyperlink" Target="https://www.ncbi.nlm.nih.gov/pmc/articles/PMC6075674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6D4A5BBA-29E4-4EC7-A2C8-444D27C8AC9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18957" y="90199"/>
            <a:ext cx="10553701" cy="2209800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</a:pPr>
            <a:r>
              <a:rPr lang="en-US" altLang="en-US" sz="4000" i="1" dirty="0">
                <a:latin typeface="Calibri" panose="020F0502020204030204" pitchFamily="34" charset="0"/>
              </a:rPr>
              <a:t>Connect for Health</a:t>
            </a:r>
            <a:r>
              <a:rPr lang="en-US" altLang="en-US" sz="4000" dirty="0">
                <a:latin typeface="Calibri" panose="020F0502020204030204" pitchFamily="34" charset="0"/>
              </a:rPr>
              <a:t> </a:t>
            </a:r>
            <a:br>
              <a:rPr lang="en-US" altLang="en-US" sz="4400" dirty="0">
                <a:latin typeface="Calibri" panose="020F0502020204030204" pitchFamily="34" charset="0"/>
              </a:rPr>
            </a:br>
            <a:r>
              <a:rPr lang="en-US" altLang="en-US" sz="2800" dirty="0">
                <a:latin typeface="Calibri" panose="020F0502020204030204" pitchFamily="34" charset="0"/>
              </a:rPr>
              <a:t>Pediatric Weight Management Program Overview</a:t>
            </a:r>
            <a:endParaRPr lang="en-US" altLang="en-US" sz="4400" i="1" dirty="0">
              <a:latin typeface="Calibri" panose="020F0502020204030204" pitchFamily="34" charset="0"/>
            </a:endParaRP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E587CFF-81A2-45B9-9E24-99C1AE1BFB1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41056" y="2160586"/>
            <a:ext cx="8763000" cy="94128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Times" panose="02020603050405020304" pitchFamily="18" charset="0"/>
              <a:buNone/>
            </a:pPr>
            <a:r>
              <a:rPr lang="en-US" altLang="en-US" sz="3600" b="0" i="0" dirty="0">
                <a:latin typeface="Calibri" panose="020F0502020204030204" pitchFamily="34" charset="0"/>
              </a:rPr>
              <a:t>Practice Coach &amp; Clinician Champion Training – Part 2</a:t>
            </a:r>
            <a:endParaRPr lang="en-US" altLang="en-US" sz="3600" b="0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78C1D82C-5A16-4912-B95A-BE7666348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944" y="3522910"/>
            <a:ext cx="8839200" cy="114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ts val="1200"/>
              </a:spcAft>
              <a:buClr>
                <a:srgbClr val="003366"/>
              </a:buClr>
              <a:buSzPct val="85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Clr>
                <a:srgbClr val="003366"/>
              </a:buClr>
              <a:buSzPct val="8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Clr>
                <a:srgbClr val="003366"/>
              </a:buClr>
              <a:buSzPct val="85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Clr>
                <a:srgbClr val="003366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003366"/>
              </a:buClr>
              <a:buSzPct val="85000"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 pitchFamily="34" charset="0"/>
              </a:rPr>
              <a:t>Presenter Name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85000"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 pitchFamily="34" charset="0"/>
              </a:rPr>
              <a:t>Presenter department and roles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85000"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Arial" pitchFamily="34" charset="0"/>
              </a:rPr>
              <a:t>Date</a:t>
            </a:r>
            <a:endParaRPr kumimoji="0" lang="en-US" altLang="en-US" sz="24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8FFE53-C454-4E20-A392-6B548E91281F}"/>
              </a:ext>
            </a:extLst>
          </p:cNvPr>
          <p:cNvSpPr txBox="1"/>
          <p:nvPr/>
        </p:nvSpPr>
        <p:spPr>
          <a:xfrm>
            <a:off x="294498" y="5826518"/>
            <a:ext cx="24344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*Note: Please use this presentation as</a:t>
            </a:r>
          </a:p>
          <a:p>
            <a:r>
              <a:rPr lang="en-US" sz="1050" dirty="0"/>
              <a:t>a template and feel free to update</a:t>
            </a:r>
          </a:p>
          <a:p>
            <a:r>
              <a:rPr lang="en-US" sz="1050" dirty="0"/>
              <a:t>with site specific information and</a:t>
            </a:r>
          </a:p>
          <a:p>
            <a:r>
              <a:rPr lang="en-US" sz="1050" dirty="0"/>
              <a:t>updated references.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F683703A-5147-4FDE-A534-53772EA042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911" y="56215"/>
            <a:ext cx="11353800" cy="1295400"/>
          </a:xfrm>
        </p:spPr>
        <p:txBody>
          <a:bodyPr/>
          <a:lstStyle/>
          <a:p>
            <a:r>
              <a:rPr lang="en-US" altLang="en-US" sz="3800" i="1" dirty="0">
                <a:solidFill>
                  <a:srgbClr val="003399"/>
                </a:solidFill>
                <a:latin typeface="Calibri" panose="020F0502020204030204" pitchFamily="34" charset="0"/>
              </a:rPr>
              <a:t>Connect for Health </a:t>
            </a:r>
            <a:r>
              <a:rPr lang="en-US" altLang="en-US" sz="3800" dirty="0">
                <a:solidFill>
                  <a:srgbClr val="003399"/>
                </a:solidFill>
                <a:latin typeface="Calibri" panose="020F0502020204030204" pitchFamily="34" charset="0"/>
              </a:rPr>
              <a:t>Bundle </a:t>
            </a:r>
            <a:r>
              <a:rPr lang="en-US" altLang="en-US" sz="3800" u="sng" dirty="0">
                <a:solidFill>
                  <a:srgbClr val="003399"/>
                </a:solidFill>
                <a:latin typeface="Calibri" panose="020F0502020204030204" pitchFamily="34" charset="0"/>
              </a:rPr>
              <a:t>for families</a:t>
            </a:r>
            <a:endParaRPr lang="en-US" altLang="en-US" sz="3800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97F6A9-E053-1A42-991A-4647365B3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2044" y="1149264"/>
            <a:ext cx="11233533" cy="301113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000" b="1" dirty="0">
                <a:latin typeface="Calibri" panose="020F0502020204030204" pitchFamily="34" charset="0"/>
                <a:ea typeface="+mn-ea"/>
              </a:rPr>
              <a:t>Parent &amp; child facing tools:</a:t>
            </a:r>
          </a:p>
          <a:p>
            <a:pPr>
              <a:buFont typeface="+mj-lt"/>
              <a:buAutoNum type="arabicPeriod"/>
              <a:defRPr/>
            </a:pPr>
            <a:r>
              <a:rPr lang="en-US" sz="3000" dirty="0">
                <a:latin typeface="Calibri" panose="020F0502020204030204" pitchFamily="34" charset="0"/>
                <a:ea typeface="+mn-ea"/>
              </a:rPr>
              <a:t>Educational materials to support behavior change self-management;</a:t>
            </a:r>
          </a:p>
          <a:p>
            <a:pPr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3000" dirty="0">
                <a:latin typeface="Calibri" panose="020F0502020204030204" pitchFamily="34" charset="0"/>
                <a:ea typeface="+mn-ea"/>
              </a:rPr>
              <a:t>Social- and community-informed text messages;</a:t>
            </a:r>
          </a:p>
          <a:p>
            <a:pPr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3000" dirty="0">
                <a:latin typeface="Calibri" panose="020F0502020204030204" pitchFamily="34" charset="0"/>
                <a:ea typeface="+mn-ea"/>
              </a:rPr>
              <a:t>Connections to community resources.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2B69C2-B213-4073-BC57-95441FFD0B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" r="17859"/>
          <a:stretch/>
        </p:blipFill>
        <p:spPr>
          <a:xfrm>
            <a:off x="4726010" y="4483485"/>
            <a:ext cx="1759902" cy="1822826"/>
          </a:xfrm>
          <a:prstGeom prst="rect">
            <a:avLst/>
          </a:prstGeom>
          <a:ln w="25400">
            <a:solidFill>
              <a:srgbClr val="003399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CF1BC1-4E87-402C-AB46-C72D2554CB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7"/>
          <a:stretch/>
        </p:blipFill>
        <p:spPr>
          <a:xfrm>
            <a:off x="8675495" y="2562329"/>
            <a:ext cx="2630788" cy="3386682"/>
          </a:xfrm>
          <a:prstGeom prst="rect">
            <a:avLst/>
          </a:prstGeom>
        </p:spPr>
      </p:pic>
      <p:pic>
        <p:nvPicPr>
          <p:cNvPr id="8" name="Picture 2" descr="http://www.purposelaunch.com/wp-content/uploads/2010/05/iphone-3gs-bk-l.jpg">
            <a:extLst>
              <a:ext uri="{FF2B5EF4-FFF2-40B4-BE49-F238E27FC236}">
                <a16:creationId xmlns:a16="http://schemas.microsoft.com/office/drawing/2014/main" id="{6ACFBB56-7BE9-4894-8DA2-07133A11AC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6" t="2856" r="10068" b="2856"/>
          <a:stretch>
            <a:fillRect/>
          </a:stretch>
        </p:blipFill>
        <p:spPr bwMode="auto">
          <a:xfrm>
            <a:off x="1881570" y="4979976"/>
            <a:ext cx="755259" cy="132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B8A46E-35DE-44CC-8999-85984ACBBA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C05DA-D68B-4D08-AC0C-90F4CA0DD0E5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940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A5BC25F-1A73-4FE0-A950-41CC763F8C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"/>
          <a:stretch/>
        </p:blipFill>
        <p:spPr>
          <a:xfrm>
            <a:off x="7156737" y="847120"/>
            <a:ext cx="3966890" cy="51637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469B62F-C422-45CD-930F-8A7141255F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911" y="56215"/>
            <a:ext cx="11353800" cy="1295400"/>
          </a:xfrm>
        </p:spPr>
        <p:txBody>
          <a:bodyPr/>
          <a:lstStyle/>
          <a:p>
            <a:r>
              <a:rPr lang="en-US" altLang="en-US" sz="3800" dirty="0">
                <a:solidFill>
                  <a:srgbClr val="003399"/>
                </a:solidFill>
                <a:latin typeface="Calibri" panose="020F0502020204030204" pitchFamily="34" charset="0"/>
              </a:rPr>
              <a:t>Educational Materials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83F355-58FE-49E1-9624-A140ACC9C4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C05DA-D68B-4D08-AC0C-90F4CA0DD0E5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FB2712-E5C6-4B8F-939D-3625A58C5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83" y="1099368"/>
            <a:ext cx="6023370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62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89EE4EDC-F2D9-4233-9B1C-558148484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dirty="0">
                <a:solidFill>
                  <a:srgbClr val="003399"/>
                </a:solidFill>
                <a:latin typeface="Calibri" panose="020F0502020204030204" pitchFamily="34" charset="0"/>
              </a:rPr>
              <a:t>Text Messaging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4660DC-FB4B-4934-BC50-0C6AD0AFAA44}"/>
              </a:ext>
            </a:extLst>
          </p:cNvPr>
          <p:cNvSpPr txBox="1"/>
          <p:nvPr/>
        </p:nvSpPr>
        <p:spPr>
          <a:xfrm>
            <a:off x="406399" y="1225689"/>
            <a:ext cx="677659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1-2 scheduled messages sent per week for one year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Self-monitoring messages to help parents track child’s health-related behaviors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Skills training messages that delivered tips and encouraged families to work towards the targeted goal for each behavior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Messages that connect families to resources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DA3"/>
              </a:buClr>
              <a:buFont typeface="Courier New" panose="02070309020205020404" pitchFamily="49" charset="0"/>
              <a:buChar char="o"/>
              <a:defRPr/>
            </a:pPr>
            <a:endParaRPr lang="en-US" sz="3000" dirty="0">
              <a:solidFill>
                <a:srgbClr val="0061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8" name="Picture 2" descr="http://www.purposelaunch.com/wp-content/uploads/2010/05/iphone-3gs-bk-l.jpg">
            <a:hlinkClick r:id="rId3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6" t="2856" r="10068" b="2856"/>
          <a:stretch>
            <a:fillRect/>
          </a:stretch>
        </p:blipFill>
        <p:spPr bwMode="auto">
          <a:xfrm>
            <a:off x="7004428" y="2133600"/>
            <a:ext cx="1571247" cy="275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peech Bubble: Rectangle with Corners Rounded 5"/>
          <p:cNvSpPr/>
          <p:nvPr/>
        </p:nvSpPr>
        <p:spPr bwMode="auto">
          <a:xfrm>
            <a:off x="9195924" y="1198010"/>
            <a:ext cx="2736031" cy="2399510"/>
          </a:xfrm>
          <a:prstGeom prst="wedgeRoundRectCallout">
            <a:avLst>
              <a:gd name="adj1" fmla="val -73504"/>
              <a:gd name="adj2" fmla="val 48449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sp>
        <p:nvSpPr>
          <p:cNvPr id="10" name="Speech Bubble: Rectangle with Corners Rounded 9"/>
          <p:cNvSpPr/>
          <p:nvPr/>
        </p:nvSpPr>
        <p:spPr bwMode="auto">
          <a:xfrm>
            <a:off x="8668639" y="4121134"/>
            <a:ext cx="3263316" cy="1838586"/>
          </a:xfrm>
          <a:prstGeom prst="wedgeRoundRectCallout">
            <a:avLst>
              <a:gd name="adj1" fmla="val -49107"/>
              <a:gd name="adj2" fmla="val -73316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95312" y="4313872"/>
            <a:ext cx="32366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003399"/>
                </a:solidFill>
              </a:rPr>
              <a:t>Check out </a:t>
            </a:r>
            <a:r>
              <a:rPr lang="en-US" b="1" dirty="0" err="1">
                <a:solidFill>
                  <a:srgbClr val="003399"/>
                </a:solidFill>
              </a:rPr>
              <a:t>ChopChop</a:t>
            </a:r>
            <a:r>
              <a:rPr lang="en-US" b="1" dirty="0">
                <a:solidFill>
                  <a:srgbClr val="003399"/>
                </a:solidFill>
              </a:rPr>
              <a:t> Magazine for kids online and get your kids helping in the kitchen. Healthy cooking ideas and lots of fun!</a:t>
            </a:r>
          </a:p>
          <a:p>
            <a:pPr lvl="0" algn="ctr"/>
            <a:r>
              <a:rPr lang="en-US" b="1" u="sng" dirty="0" err="1">
                <a:solidFill>
                  <a:srgbClr val="003399"/>
                </a:solidFill>
              </a:rPr>
              <a:t>www.chopchopmag</a:t>
            </a:r>
            <a:endParaRPr lang="en-US" b="1" u="sng" dirty="0">
              <a:solidFill>
                <a:srgbClr val="003399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36C1DE-58EE-4F12-B222-8AD5497A0142}"/>
              </a:ext>
            </a:extLst>
          </p:cNvPr>
          <p:cNvSpPr/>
          <p:nvPr/>
        </p:nvSpPr>
        <p:spPr>
          <a:xfrm>
            <a:off x="9281603" y="1282271"/>
            <a:ext cx="2554238" cy="2315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525" lvl="0" algn="ctr">
              <a:lnSpc>
                <a:spcPct val="115000"/>
              </a:lnSpc>
              <a:tabLst>
                <a:tab pos="5534025" algn="l"/>
              </a:tabLst>
            </a:pPr>
            <a:r>
              <a:rPr lang="en-US" b="1" dirty="0">
                <a:solidFill>
                  <a:srgbClr val="003399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much sleep do kids need? 2 year-olds need 11-14 hours including naps. 3-5 year-olds need 10-13 hours a night, and 6-12 year-olds need 9-11 hours.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0A80AD-1FF0-49B7-9A86-3A814818E8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C05DA-D68B-4D08-AC0C-90F4CA0DD0E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89EE4EDC-F2D9-4233-9B1C-558148484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003399"/>
                </a:solidFill>
                <a:latin typeface="Calibri" panose="020F0502020204030204" pitchFamily="34" charset="0"/>
              </a:rPr>
              <a:t>Neighborhood Resource Guide</a:t>
            </a:r>
          </a:p>
        </p:txBody>
      </p:sp>
      <p:sp>
        <p:nvSpPr>
          <p:cNvPr id="6" name="Speech Bubble: Rectangle with Corners Rounded 5"/>
          <p:cNvSpPr/>
          <p:nvPr/>
        </p:nvSpPr>
        <p:spPr bwMode="auto">
          <a:xfrm>
            <a:off x="6543914" y="1236986"/>
            <a:ext cx="4936187" cy="2607901"/>
          </a:xfrm>
          <a:prstGeom prst="wedgeRoundRectCallout">
            <a:avLst>
              <a:gd name="adj1" fmla="val -85857"/>
              <a:gd name="adj2" fmla="val 20092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2CCFD2-DA70-4DBC-BCE9-32CDA26795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" r="17859"/>
          <a:stretch/>
        </p:blipFill>
        <p:spPr>
          <a:xfrm>
            <a:off x="988579" y="1793462"/>
            <a:ext cx="3519103" cy="3644926"/>
          </a:xfrm>
          <a:prstGeom prst="rect">
            <a:avLst/>
          </a:prstGeom>
          <a:ln w="25400">
            <a:solidFill>
              <a:srgbClr val="003399"/>
            </a:solidFill>
          </a:ln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ED37A6A9-6357-4D16-8199-E85A037110C9}"/>
              </a:ext>
            </a:extLst>
          </p:cNvPr>
          <p:cNvSpPr/>
          <p:nvPr/>
        </p:nvSpPr>
        <p:spPr bwMode="auto">
          <a:xfrm>
            <a:off x="6605662" y="4015073"/>
            <a:ext cx="4984084" cy="2495896"/>
          </a:xfrm>
          <a:prstGeom prst="wedgeRoundRectCallout">
            <a:avLst>
              <a:gd name="adj1" fmla="val -87092"/>
              <a:gd name="adj2" fmla="val -26029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Grande" charset="0"/>
              <a:ea typeface="ＭＳ Ｐゴシック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5C2542-BB3B-4FF6-A667-C13BFDF56A66}"/>
              </a:ext>
            </a:extLst>
          </p:cNvPr>
          <p:cNvSpPr txBox="1"/>
          <p:nvPr/>
        </p:nvSpPr>
        <p:spPr>
          <a:xfrm>
            <a:off x="6923707" y="1622106"/>
            <a:ext cx="41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baseline="0" dirty="0">
                <a:latin typeface="Arial" panose="020B0604020202020204" pitchFamily="34" charset="0"/>
              </a:rPr>
              <a:t>Insert Resource Name Here </a:t>
            </a:r>
          </a:p>
          <a:p>
            <a:r>
              <a:rPr lang="en-US" sz="1800" b="0" i="0" u="none" strike="noStrike" baseline="0" dirty="0">
                <a:latin typeface="Arial" panose="020B0604020202020204" pitchFamily="34" charset="0"/>
              </a:rPr>
              <a:t>Description </a:t>
            </a:r>
          </a:p>
          <a:p>
            <a:r>
              <a:rPr lang="en-US" sz="1800" b="0" i="0" u="none" strike="noStrike" baseline="0" dirty="0">
                <a:latin typeface="Arial" panose="020B0604020202020204" pitchFamily="34" charset="0"/>
              </a:rPr>
              <a:t>Days and Hours </a:t>
            </a:r>
          </a:p>
          <a:p>
            <a:r>
              <a:rPr lang="en-US" sz="1800" b="0" i="0" u="none" strike="noStrike" baseline="0" dirty="0">
                <a:latin typeface="Arial" panose="020B0604020202020204" pitchFamily="34" charset="0"/>
              </a:rPr>
              <a:t>Address </a:t>
            </a:r>
          </a:p>
          <a:p>
            <a:r>
              <a:rPr lang="en-US" sz="1800" b="0" i="0" u="sng" strike="noStrike" baseline="0" dirty="0">
                <a:solidFill>
                  <a:srgbClr val="FD9134"/>
                </a:solidFill>
                <a:latin typeface="Arial" panose="020B0604020202020204" pitchFamily="34" charset="0"/>
              </a:rPr>
              <a:t>Website Link</a:t>
            </a:r>
            <a:endParaRPr lang="en-US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19A42C-ED22-4FEE-BB8C-2DEE47E7F707}"/>
              </a:ext>
            </a:extLst>
          </p:cNvPr>
          <p:cNvSpPr txBox="1"/>
          <p:nvPr/>
        </p:nvSpPr>
        <p:spPr>
          <a:xfrm>
            <a:off x="6995029" y="4230007"/>
            <a:ext cx="4485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baseline="0" dirty="0">
                <a:latin typeface="Arial" panose="020B0604020202020204" pitchFamily="34" charset="0"/>
              </a:rPr>
              <a:t>Insert Resource Name Here </a:t>
            </a:r>
          </a:p>
          <a:p>
            <a:r>
              <a:rPr lang="en-US" sz="1800" b="0" i="0" u="none" strike="noStrike" baseline="0" dirty="0">
                <a:latin typeface="Arial" panose="020B0604020202020204" pitchFamily="34" charset="0"/>
              </a:rPr>
              <a:t>Description </a:t>
            </a:r>
          </a:p>
          <a:p>
            <a:r>
              <a:rPr lang="en-US" sz="1800" b="0" i="0" u="none" strike="noStrike" baseline="0" dirty="0">
                <a:latin typeface="Arial" panose="020B0604020202020204" pitchFamily="34" charset="0"/>
              </a:rPr>
              <a:t>Days and Hours </a:t>
            </a:r>
          </a:p>
          <a:p>
            <a:r>
              <a:rPr lang="en-US" sz="1800" b="0" i="0" u="none" strike="noStrike" baseline="0" dirty="0">
                <a:latin typeface="Arial" panose="020B0604020202020204" pitchFamily="34" charset="0"/>
              </a:rPr>
              <a:t>Address </a:t>
            </a:r>
          </a:p>
          <a:p>
            <a:r>
              <a:rPr lang="en-US" sz="1800" b="0" i="0" u="sng" strike="noStrike" baseline="0" dirty="0">
                <a:solidFill>
                  <a:srgbClr val="FD9134"/>
                </a:solidFill>
                <a:latin typeface="Arial" panose="020B0604020202020204" pitchFamily="34" charset="0"/>
              </a:rPr>
              <a:t>Website Link</a:t>
            </a:r>
            <a:endParaRPr lang="en-US" u="sng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E2A13-D896-4282-A929-64C9A0AC20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C05DA-D68B-4D08-AC0C-90F4CA0DD0E5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974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F683703A-5147-4FDE-A534-53772EA042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100" y="3517"/>
            <a:ext cx="10878879" cy="1295400"/>
          </a:xfrm>
        </p:spPr>
        <p:txBody>
          <a:bodyPr/>
          <a:lstStyle/>
          <a:p>
            <a:r>
              <a:rPr lang="en-US" altLang="en-US" sz="3800" i="1" dirty="0">
                <a:solidFill>
                  <a:srgbClr val="003399"/>
                </a:solidFill>
                <a:latin typeface="Calibri" panose="020F0502020204030204" pitchFamily="34" charset="0"/>
              </a:rPr>
              <a:t>Connect for Health </a:t>
            </a:r>
            <a:r>
              <a:rPr lang="en-US" altLang="en-US" sz="3800" dirty="0">
                <a:solidFill>
                  <a:srgbClr val="003399"/>
                </a:solidFill>
                <a:latin typeface="Calibri" panose="020F0502020204030204" pitchFamily="34" charset="0"/>
              </a:rPr>
              <a:t>Bundle </a:t>
            </a:r>
            <a:r>
              <a:rPr lang="en-US" altLang="en-US" sz="3800" u="sng" dirty="0">
                <a:solidFill>
                  <a:srgbClr val="003399"/>
                </a:solidFill>
                <a:latin typeface="Calibri" panose="020F0502020204030204" pitchFamily="34" charset="0"/>
              </a:rPr>
              <a:t>for clinicians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938EB-E9F9-FD42-8D6B-C861DEA32F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487" y="1483353"/>
            <a:ext cx="11474301" cy="4168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3000" dirty="0">
                <a:latin typeface="Calibri" panose="020F0502020204030204" pitchFamily="34" charset="0"/>
                <a:ea typeface="+mn-ea"/>
              </a:rPr>
              <a:t>Flagging of children with BMI ≥ 85</a:t>
            </a:r>
            <a:r>
              <a:rPr lang="en-US" sz="3000" baseline="30000" dirty="0">
                <a:latin typeface="Calibri" panose="020F0502020204030204" pitchFamily="34" charset="0"/>
                <a:ea typeface="+mn-ea"/>
              </a:rPr>
              <a:t>th</a:t>
            </a:r>
            <a:r>
              <a:rPr lang="en-US" sz="3000" dirty="0">
                <a:latin typeface="Calibri" panose="020F0502020204030204" pitchFamily="34" charset="0"/>
                <a:ea typeface="+mn-ea"/>
              </a:rPr>
              <a:t>/ 95</a:t>
            </a:r>
            <a:r>
              <a:rPr lang="en-US" sz="3000" baseline="30000" dirty="0">
                <a:latin typeface="Calibri" panose="020F0502020204030204" pitchFamily="34" charset="0"/>
                <a:ea typeface="+mn-ea"/>
              </a:rPr>
              <a:t>th</a:t>
            </a:r>
            <a:r>
              <a:rPr lang="en-US" sz="3000" dirty="0">
                <a:latin typeface="Calibri" panose="020F0502020204030204" pitchFamily="34" charset="0"/>
                <a:ea typeface="+mn-ea"/>
              </a:rPr>
              <a:t> percentile;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3000" dirty="0">
              <a:latin typeface="Calibri" panose="020F0502020204030204" pitchFamily="34" charset="0"/>
              <a:ea typeface="+mn-ea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3000" dirty="0">
                <a:latin typeface="Calibri" panose="020F0502020204030204" pitchFamily="34" charset="0"/>
                <a:ea typeface="+mn-ea"/>
              </a:rPr>
              <a:t>Clinician decision support tools to guide (1) screening;                          (2) management; and (3) follow-up;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3000" dirty="0">
              <a:latin typeface="Calibri" panose="020F0502020204030204" pitchFamily="34" charset="0"/>
              <a:ea typeface="+mn-ea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3000" dirty="0">
                <a:latin typeface="Calibri" panose="020F0502020204030204" pitchFamily="34" charset="0"/>
                <a:ea typeface="+mn-ea"/>
              </a:rPr>
              <a:t>Clinician training and support.</a:t>
            </a:r>
          </a:p>
          <a:p>
            <a:pPr marL="685800" indent="-346075" algn="l" eaLnBrk="1" hangingPunct="1">
              <a:spcAft>
                <a:spcPts val="0"/>
              </a:spcAft>
              <a:buNone/>
            </a:pPr>
            <a:endParaRPr lang="en-US" sz="2000" dirty="0">
              <a:latin typeface="Calibri" panose="020F0502020204030204" pitchFamily="34" charset="0"/>
              <a:ea typeface="+mn-ea"/>
            </a:endParaRPr>
          </a:p>
          <a:p>
            <a:pPr marL="365760" indent="-685800" algn="l" eaLnBrk="1" hangingPunct="1">
              <a:spcAft>
                <a:spcPts val="0"/>
              </a:spcAft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ea typeface="+mn-ea"/>
            </a:endParaRPr>
          </a:p>
          <a:p>
            <a:pPr marL="339725" indent="0" algn="l" eaLnBrk="1" hangingPunct="1">
              <a:spcAft>
                <a:spcPts val="0"/>
              </a:spcAft>
              <a:buNone/>
            </a:pPr>
            <a:endParaRPr lang="en-US" sz="2000" dirty="0">
              <a:latin typeface="Calibri" panose="020F0502020204030204" pitchFamily="34" charset="0"/>
              <a:ea typeface="+mn-ea"/>
            </a:endParaRPr>
          </a:p>
          <a:p>
            <a:pPr marL="339725" indent="0" algn="l" eaLnBrk="1" hangingPunct="1">
              <a:spcAft>
                <a:spcPts val="0"/>
              </a:spcAft>
              <a:buNone/>
            </a:pPr>
            <a:endParaRPr lang="en-US" sz="2000" dirty="0">
              <a:latin typeface="Calibri" panose="020F0502020204030204" pitchFamily="34" charset="0"/>
              <a:ea typeface="+mn-ea"/>
            </a:endParaRPr>
          </a:p>
          <a:p>
            <a:pPr marL="685800" indent="-346075" algn="l" eaLnBrk="1" hangingPunct="1">
              <a:spcAft>
                <a:spcPts val="0"/>
              </a:spcAft>
              <a:buNone/>
            </a:pPr>
            <a:endParaRPr lang="en-US" sz="2000" dirty="0">
              <a:latin typeface="Calibri" panose="020F0502020204030204" pitchFamily="34" charset="0"/>
              <a:ea typeface="+mn-ea"/>
            </a:endParaRPr>
          </a:p>
          <a:p>
            <a:pPr marL="685800" indent="-346075" algn="l" eaLnBrk="1" hangingPunct="1">
              <a:spcAft>
                <a:spcPts val="0"/>
              </a:spcAft>
              <a:buNone/>
            </a:pPr>
            <a:endParaRPr lang="en-US" sz="2000" dirty="0">
              <a:latin typeface="Calibri" panose="020F0502020204030204" pitchFamily="34" charset="0"/>
              <a:ea typeface="+mn-ea"/>
            </a:endParaRPr>
          </a:p>
          <a:p>
            <a:pPr marL="114300" indent="-457200" algn="l" eaLnBrk="1" hangingPunct="1">
              <a:spcAft>
                <a:spcPts val="600"/>
              </a:spcAft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ea typeface="+mn-ea"/>
            </a:endParaRPr>
          </a:p>
          <a:p>
            <a:pPr marL="0" indent="0">
              <a:buNone/>
              <a:defRPr/>
            </a:pPr>
            <a:endParaRPr lang="en-US" sz="1800" b="1" dirty="0">
              <a:ea typeface="+mn-ea"/>
            </a:endParaRPr>
          </a:p>
          <a:p>
            <a:pPr marL="0" indent="0">
              <a:buNone/>
              <a:defRPr/>
            </a:pPr>
            <a:endParaRPr lang="en-US" sz="1800" b="1" dirty="0"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3A9CE2-579B-4E83-9DC0-B38D10425B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C05DA-D68B-4D08-AC0C-90F4CA0DD0E5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646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529A8-E6F1-4666-9D9E-D6E473F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Arial" pitchFamily="34" charset="0"/>
              </a:rPr>
              <a:t>Flagging System for Elevated BMI</a:t>
            </a:r>
            <a:endParaRPr lang="en-US" sz="3800" dirty="0">
              <a:solidFill>
                <a:srgbClr val="006699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9D66AD-D33C-4006-B14C-E4F62A23E1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1" y="1343810"/>
            <a:ext cx="11350170" cy="4343400"/>
          </a:xfrm>
        </p:spPr>
        <p:txBody>
          <a:bodyPr/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[*Note: Please insert site specific screenshot of flagging system such as a “Best Practice Alert (BPA)” that fires based on height and weight, and the child's BMI]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87903C-27C4-4110-AE84-5121105826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C05DA-D68B-4D08-AC0C-90F4CA0DD0E5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186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6">
            <a:extLst>
              <a:ext uri="{FF2B5EF4-FFF2-40B4-BE49-F238E27FC236}">
                <a16:creationId xmlns:a16="http://schemas.microsoft.com/office/drawing/2014/main" id="{B2DED433-F249-4DE3-8227-54B9598806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3538" y="54769"/>
            <a:ext cx="8382000" cy="1066800"/>
          </a:xfrm>
        </p:spPr>
        <p:txBody>
          <a:bodyPr/>
          <a:lstStyle/>
          <a:p>
            <a:pPr eaLnBrk="1" hangingPunct="1"/>
            <a:r>
              <a:rPr lang="en-US" altLang="en-US" sz="3800" dirty="0">
                <a:solidFill>
                  <a:srgbClr val="002C86"/>
                </a:solidFill>
                <a:latin typeface="Calibri" panose="020F0502020204030204" pitchFamily="34" charset="0"/>
              </a:rPr>
              <a:t>Clinical Decision Support Tools</a:t>
            </a:r>
            <a:endParaRPr lang="en-US" altLang="en-US" sz="3800" dirty="0">
              <a:solidFill>
                <a:srgbClr val="002C86"/>
              </a:solidFill>
            </a:endParaRPr>
          </a:p>
        </p:txBody>
      </p:sp>
      <p:sp>
        <p:nvSpPr>
          <p:cNvPr id="111619" name="Content Placeholder 7">
            <a:extLst>
              <a:ext uri="{FF2B5EF4-FFF2-40B4-BE49-F238E27FC236}">
                <a16:creationId xmlns:a16="http://schemas.microsoft.com/office/drawing/2014/main" id="{B7B509DA-02F2-43D0-BF5F-056CBAC06E5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63538" y="1121569"/>
            <a:ext cx="5287813" cy="507451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000" dirty="0">
                <a:latin typeface="Calibri" panose="020F0502020204030204" pitchFamily="34" charset="0"/>
              </a:rPr>
              <a:t>Diagnoses</a:t>
            </a:r>
          </a:p>
          <a:p>
            <a:pPr eaLnBrk="1" hangingPunct="1">
              <a:defRPr/>
            </a:pPr>
            <a:r>
              <a:rPr lang="en-US" altLang="en-US" sz="3000" dirty="0">
                <a:latin typeface="Calibri" panose="020F0502020204030204" pitchFamily="34" charset="0"/>
              </a:rPr>
              <a:t>Lab orders</a:t>
            </a:r>
          </a:p>
          <a:p>
            <a:pPr eaLnBrk="1" hangingPunct="1">
              <a:defRPr/>
            </a:pPr>
            <a:r>
              <a:rPr lang="en-US" altLang="en-US" sz="3000" dirty="0">
                <a:latin typeface="Calibri" panose="020F0502020204030204" pitchFamily="34" charset="0"/>
              </a:rPr>
              <a:t>Structured note template</a:t>
            </a:r>
          </a:p>
          <a:p>
            <a:pPr eaLnBrk="1" hangingPunct="1">
              <a:defRPr/>
            </a:pPr>
            <a:r>
              <a:rPr lang="en-US" altLang="en-US" sz="3000" dirty="0">
                <a:latin typeface="Calibri" panose="020F0502020204030204" pitchFamily="34" charset="0"/>
              </a:rPr>
              <a:t>Patient education materials</a:t>
            </a:r>
          </a:p>
          <a:p>
            <a:pPr eaLnBrk="1" hangingPunct="1">
              <a:defRPr/>
            </a:pPr>
            <a:r>
              <a:rPr lang="en-US" altLang="en-US" sz="3000" dirty="0">
                <a:latin typeface="Calibri" panose="020F0502020204030204" pitchFamily="34" charset="0"/>
              </a:rPr>
              <a:t>Text message enrollment</a:t>
            </a:r>
          </a:p>
          <a:p>
            <a:pPr eaLnBrk="1" hangingPunct="1">
              <a:defRPr/>
            </a:pPr>
            <a:r>
              <a:rPr lang="en-US" altLang="en-US" sz="3000" dirty="0">
                <a:latin typeface="Calibri" panose="020F0502020204030204" pitchFamily="34" charset="0"/>
              </a:rPr>
              <a:t>Referrals</a:t>
            </a:r>
          </a:p>
          <a:p>
            <a:pPr eaLnBrk="1" hangingPunct="1">
              <a:defRPr/>
            </a:pPr>
            <a:r>
              <a:rPr lang="en-US" altLang="en-US" sz="3000" dirty="0">
                <a:latin typeface="Calibri" panose="020F0502020204030204" pitchFamily="34" charset="0"/>
              </a:rPr>
              <a:t>Follow-up</a:t>
            </a:r>
          </a:p>
          <a:p>
            <a:pPr eaLnBrk="1" hangingPunct="1">
              <a:defRPr/>
            </a:pPr>
            <a:r>
              <a:rPr lang="en-US" altLang="en-US" sz="3000" dirty="0">
                <a:latin typeface="Calibri" panose="020F0502020204030204" pitchFamily="34" charset="0"/>
              </a:rPr>
              <a:t>After visit summary</a:t>
            </a:r>
          </a:p>
          <a:p>
            <a:pPr eaLnBrk="1" hangingPunct="1">
              <a:defRPr/>
            </a:pPr>
            <a:endParaRPr lang="en-US" altLang="en-US" sz="3000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n-US" altLang="en-US" sz="3000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n-US" altLang="en-US" sz="3000" dirty="0">
              <a:latin typeface="Calibri" panose="020F0502020204030204" pitchFamily="34" charset="0"/>
            </a:endParaRPr>
          </a:p>
          <a:p>
            <a:pPr marL="0" indent="0" eaLnBrk="1" hangingPunct="1">
              <a:buNone/>
              <a:defRPr/>
            </a:pPr>
            <a:endParaRPr lang="en-US" altLang="en-US" sz="3000" dirty="0"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027EED-98A4-4D7F-9D84-38E43F2A63C9}"/>
              </a:ext>
            </a:extLst>
          </p:cNvPr>
          <p:cNvSpPr txBox="1"/>
          <p:nvPr/>
        </p:nvSpPr>
        <p:spPr>
          <a:xfrm>
            <a:off x="6540651" y="1993637"/>
            <a:ext cx="50453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*Note: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Customize with site specific list of content in the clinical decision support tools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86D95-CC28-446C-AB05-8AB314853A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C05DA-D68B-4D08-AC0C-90F4CA0DD0E5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A05AEC-3CEC-4A0C-BDD1-F818BAA4A469}"/>
              </a:ext>
            </a:extLst>
          </p:cNvPr>
          <p:cNvSpPr txBox="1"/>
          <p:nvPr/>
        </p:nvSpPr>
        <p:spPr>
          <a:xfrm>
            <a:off x="6233332" y="2808354"/>
            <a:ext cx="5659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[Insert site specific screenshot of clinical decision support tools  such as “Smart Set” that displays the following list]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65064-0C20-4C7F-9235-414FECF5F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94" y="0"/>
            <a:ext cx="8229600" cy="1066800"/>
          </a:xfrm>
        </p:spPr>
        <p:txBody>
          <a:bodyPr/>
          <a:lstStyle/>
          <a:p>
            <a:r>
              <a:rPr lang="en-US" sz="3800" dirty="0">
                <a:solidFill>
                  <a:srgbClr val="003399"/>
                </a:solidFill>
              </a:rPr>
              <a:t>Clinician Training and Support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2E92BD-F288-4D09-9F95-25BC7030ECB1}"/>
              </a:ext>
            </a:extLst>
          </p:cNvPr>
          <p:cNvSpPr txBox="1">
            <a:spLocks/>
          </p:cNvSpPr>
          <p:nvPr/>
        </p:nvSpPr>
        <p:spPr>
          <a:xfrm>
            <a:off x="4261800" y="1421839"/>
            <a:ext cx="7739462" cy="4189684"/>
          </a:xfrm>
          <a:prstGeom prst="rect">
            <a:avLst/>
          </a:prstGeom>
          <a:ln>
            <a:solidFill>
              <a:srgbClr val="336699"/>
            </a:solidFill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kern="0" dirty="0">
                <a:latin typeface="Calibri" panose="020F0502020204030204" pitchFamily="34" charset="0"/>
              </a:rPr>
              <a:t>EHR screening and clinical decision support tools</a:t>
            </a:r>
          </a:p>
          <a:p>
            <a:r>
              <a:rPr lang="en-US" sz="2800" kern="0" dirty="0">
                <a:latin typeface="Calibri" panose="020F0502020204030204" pitchFamily="34" charset="0"/>
              </a:rPr>
              <a:t>Clinician champions and practice coaches for “at the elbow support”</a:t>
            </a:r>
          </a:p>
          <a:p>
            <a:r>
              <a:rPr lang="en-US" sz="2800" kern="0" dirty="0">
                <a:latin typeface="Calibri" panose="020F0502020204030204" pitchFamily="34" charset="0"/>
              </a:rPr>
              <a:t>In-person trainings and check-ins</a:t>
            </a:r>
          </a:p>
          <a:p>
            <a:r>
              <a:rPr lang="en-US" sz="2800" kern="0" dirty="0">
                <a:latin typeface="Calibri" panose="020F0502020204030204" pitchFamily="34" charset="0"/>
              </a:rPr>
              <a:t>Tutorials, manuals, EHR Tip Sheets </a:t>
            </a:r>
          </a:p>
          <a:p>
            <a:r>
              <a:rPr lang="en-US" sz="2800" kern="0" dirty="0">
                <a:latin typeface="Calibri" panose="020F0502020204030204" pitchFamily="34" charset="0"/>
              </a:rPr>
              <a:t>Virtual learning community</a:t>
            </a:r>
          </a:p>
          <a:p>
            <a:r>
              <a:rPr lang="en-US" sz="2800" dirty="0">
                <a:latin typeface="Calibri" panose="020F0502020204030204" pitchFamily="34" charset="0"/>
              </a:rPr>
              <a:t>Website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http://c4hprogram.com/</a:t>
            </a:r>
            <a:endParaRPr lang="en-US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2E7B860-C7EF-4665-9EEE-DDC5427C5193}"/>
              </a:ext>
            </a:extLst>
          </p:cNvPr>
          <p:cNvGrpSpPr/>
          <p:nvPr/>
        </p:nvGrpSpPr>
        <p:grpSpPr>
          <a:xfrm>
            <a:off x="406400" y="1393173"/>
            <a:ext cx="3777077" cy="1847777"/>
            <a:chOff x="164121" y="3126126"/>
            <a:chExt cx="3536007" cy="1789611"/>
          </a:xfrm>
        </p:grpSpPr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D9B1CD2E-C8F0-4C22-8CE8-5D4E39B923CB}"/>
                </a:ext>
              </a:extLst>
            </p:cNvPr>
            <p:cNvSpPr/>
            <p:nvPr/>
          </p:nvSpPr>
          <p:spPr>
            <a:xfrm>
              <a:off x="164121" y="3126126"/>
              <a:ext cx="3536007" cy="1789611"/>
            </a:xfrm>
            <a:prstGeom prst="homePlat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B2E26D-5FF7-4181-99BB-BE7C53D04E90}"/>
                </a:ext>
              </a:extLst>
            </p:cNvPr>
            <p:cNvSpPr txBox="1"/>
            <p:nvPr/>
          </p:nvSpPr>
          <p:spPr>
            <a:xfrm>
              <a:off x="224302" y="3380191"/>
              <a:ext cx="279104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Strategies to support integration into practice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94008E1A-C518-488A-A85B-82AD906B55A4}"/>
              </a:ext>
            </a:extLst>
          </p:cNvPr>
          <p:cNvSpPr/>
          <p:nvPr/>
        </p:nvSpPr>
        <p:spPr>
          <a:xfrm>
            <a:off x="406400" y="3977181"/>
            <a:ext cx="3777077" cy="1847777"/>
          </a:xfrm>
          <a:prstGeom prst="homePlat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243D6D-A114-4966-AA84-042F2E0929E7}"/>
              </a:ext>
            </a:extLst>
          </p:cNvPr>
          <p:cNvSpPr txBox="1"/>
          <p:nvPr/>
        </p:nvSpPr>
        <p:spPr>
          <a:xfrm>
            <a:off x="288529" y="4352496"/>
            <a:ext cx="3314798" cy="1318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Strategies to increase knowledge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AC0071-0606-48CF-B72D-BEC74DAD45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C05DA-D68B-4D08-AC0C-90F4CA0DD0E5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31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FAA4812-A91F-4F01-A320-C71F7E747A21}"/>
              </a:ext>
            </a:extLst>
          </p:cNvPr>
          <p:cNvSpPr txBox="1">
            <a:spLocks/>
          </p:cNvSpPr>
          <p:nvPr/>
        </p:nvSpPr>
        <p:spPr>
          <a:xfrm>
            <a:off x="325810" y="266700"/>
            <a:ext cx="8229600" cy="1066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9pPr>
          </a:lstStyle>
          <a:p>
            <a:r>
              <a:rPr lang="en-US" sz="3800" kern="0" dirty="0">
                <a:solidFill>
                  <a:srgbClr val="003399"/>
                </a:solidFill>
              </a:rPr>
              <a:t>EHR Tip Sheet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1E0B4E-B3C6-4F92-BDB8-0807074D1CEC}"/>
              </a:ext>
            </a:extLst>
          </p:cNvPr>
          <p:cNvSpPr txBox="1"/>
          <p:nvPr/>
        </p:nvSpPr>
        <p:spPr>
          <a:xfrm>
            <a:off x="8691660" y="1693398"/>
            <a:ext cx="33200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*Note: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Please insert site specific Electronic Health Record (EHR) screenshot of tip sheet that highlights on how to use </a:t>
            </a:r>
            <a:r>
              <a:rPr lang="en-US" sz="1800" i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Connect for Health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flagging system and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clinical decision support tools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and their location in your EHR system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A22A13-C556-4BDC-85CC-17AD19190E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C05DA-D68B-4D08-AC0C-90F4CA0DD0E5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CC6F0F-E880-4ED0-A9F7-1A26CF7CF151}"/>
              </a:ext>
            </a:extLst>
          </p:cNvPr>
          <p:cNvGrpSpPr/>
          <p:nvPr/>
        </p:nvGrpSpPr>
        <p:grpSpPr>
          <a:xfrm>
            <a:off x="3500341" y="1098006"/>
            <a:ext cx="4761389" cy="5493294"/>
            <a:chOff x="1076608" y="818606"/>
            <a:chExt cx="4761389" cy="54932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D3AF206-19C6-4D20-9CE6-527916B2C1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56"/>
            <a:stretch/>
          </p:blipFill>
          <p:spPr>
            <a:xfrm>
              <a:off x="1076608" y="818606"/>
              <a:ext cx="4761389" cy="549329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E3CE547-94CB-4E8C-86BF-D6EB1CC83E99}"/>
                </a:ext>
              </a:extLst>
            </p:cNvPr>
            <p:cNvSpPr txBox="1"/>
            <p:nvPr/>
          </p:nvSpPr>
          <p:spPr>
            <a:xfrm>
              <a:off x="1190352" y="2728752"/>
              <a:ext cx="4533900" cy="76944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1100" dirty="0"/>
            </a:p>
            <a:p>
              <a:pPr algn="ctr"/>
              <a:r>
                <a:rPr lang="en-US" sz="1100" dirty="0"/>
                <a:t>[Please insert site specific screenshot of vitals that capture height and weight, and the child's BMI] </a:t>
              </a:r>
            </a:p>
            <a:p>
              <a:endParaRPr lang="en-US" sz="105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D73C57-C969-4ACF-B569-65326CC5F7FC}"/>
                </a:ext>
              </a:extLst>
            </p:cNvPr>
            <p:cNvSpPr txBox="1"/>
            <p:nvPr/>
          </p:nvSpPr>
          <p:spPr>
            <a:xfrm>
              <a:off x="1190951" y="4197160"/>
              <a:ext cx="4533900" cy="70788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900" dirty="0"/>
            </a:p>
            <a:p>
              <a:pPr algn="ctr"/>
              <a:r>
                <a:rPr lang="en-US" sz="1100" dirty="0"/>
                <a:t>[Please insert site specific screenshot of flagging system such as a “Best Practice Alert (BPA)” that shows clinical decision tools options]</a:t>
              </a:r>
            </a:p>
            <a:p>
              <a:pPr algn="ctr"/>
              <a:endParaRPr 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587751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C725F-DB5C-4E9C-B27F-BFE6AE07D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08473"/>
            <a:ext cx="10224877" cy="1066800"/>
          </a:xfrm>
        </p:spPr>
        <p:txBody>
          <a:bodyPr/>
          <a:lstStyle/>
          <a:p>
            <a:r>
              <a:rPr lang="en-US" sz="3800" dirty="0">
                <a:solidFill>
                  <a:srgbClr val="003399"/>
                </a:solidFill>
                <a:latin typeface="Calibri" panose="020F0502020204030204" pitchFamily="34" charset="0"/>
                <a:sym typeface="Wingdings 3" panose="05040102010807070707" pitchFamily="18" charset="2"/>
              </a:rPr>
              <a:t>Program Evaluation: Implementation O</a:t>
            </a:r>
            <a:r>
              <a:rPr lang="en-US" sz="3800" dirty="0">
                <a:solidFill>
                  <a:srgbClr val="003399"/>
                </a:solidFill>
                <a:latin typeface="Calibri" panose="020F0502020204030204" pitchFamily="34" charset="0"/>
              </a:rPr>
              <a:t>utcomes</a:t>
            </a:r>
            <a:br>
              <a:rPr lang="en-US" sz="3800" dirty="0">
                <a:solidFill>
                  <a:srgbClr val="003399"/>
                </a:solidFill>
                <a:latin typeface="Calibri" panose="020F0502020204030204" pitchFamily="34" charset="0"/>
              </a:rPr>
            </a:br>
            <a:endParaRPr lang="en-US" sz="3800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77650-D772-4D9D-93B8-60AC51D78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42E44D-AFF2-4B70-AB4C-74C65B228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1395367"/>
            <a:ext cx="10406774" cy="34323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A8E0F3-5624-418C-96EF-04F1D3AE0BC7}"/>
              </a:ext>
            </a:extLst>
          </p:cNvPr>
          <p:cNvSpPr txBox="1"/>
          <p:nvPr/>
        </p:nvSpPr>
        <p:spPr>
          <a:xfrm>
            <a:off x="406400" y="4773790"/>
            <a:ext cx="5074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*Healthcare Effectiveness Data and Information Set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A4342-86ED-490D-AA60-DF21FA0C3E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C05DA-D68B-4D08-AC0C-90F4CA0DD0E5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BE6C8F-EEAC-4A64-8913-F34C01347DE6}"/>
              </a:ext>
            </a:extLst>
          </p:cNvPr>
          <p:cNvSpPr txBox="1"/>
          <p:nvPr/>
        </p:nvSpPr>
        <p:spPr>
          <a:xfrm>
            <a:off x="2361144" y="5670818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Univers 47 CondensedLight"/>
                <a:ea typeface="ＭＳ Ｐゴシック"/>
              </a:rPr>
              <a:t>*Note: </a:t>
            </a:r>
            <a:r>
              <a:rPr lang="en-US" sz="1800" dirty="0">
                <a:effectLst/>
                <a:latin typeface="Segoe UI" panose="020B0502040204020203" pitchFamily="34" charset="0"/>
              </a:rPr>
              <a:t>Customize based on how site will evaluate program</a:t>
            </a:r>
            <a:endParaRPr lang="en-US" sz="1800" dirty="0">
              <a:solidFill>
                <a:srgbClr val="000000"/>
              </a:solidFill>
              <a:latin typeface="Univers 47 CondensedLight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78215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4AA7E541-F03C-430E-9ED4-5488B09D75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7178" y="248824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800" dirty="0"/>
              <a:t>Overview</a:t>
            </a:r>
          </a:p>
        </p:txBody>
      </p:sp>
      <p:sp>
        <p:nvSpPr>
          <p:cNvPr id="217091" name="Rectangle 3">
            <a:extLst>
              <a:ext uri="{FF2B5EF4-FFF2-40B4-BE49-F238E27FC236}">
                <a16:creationId xmlns:a16="http://schemas.microsoft.com/office/drawing/2014/main" id="{AE2BAEFC-EE90-47E3-B04D-F8C857E511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7178" y="1371600"/>
            <a:ext cx="10001571" cy="5505450"/>
          </a:xfrm>
        </p:spPr>
        <p:txBody>
          <a:bodyPr/>
          <a:lstStyle/>
          <a:p>
            <a:pPr marL="457200" indent="-457200" eaLnBrk="1" hangingPunct="1">
              <a:spcAft>
                <a:spcPts val="600"/>
              </a:spcAft>
              <a:buFont typeface="Times" charset="0"/>
              <a:buChar char="•"/>
              <a:defRPr/>
            </a:pPr>
            <a:r>
              <a:rPr lang="en-US" sz="3000" i="1" dirty="0">
                <a:latin typeface="Calibri" pitchFamily="34" charset="0"/>
              </a:rPr>
              <a:t>Connect for Health </a:t>
            </a:r>
            <a:r>
              <a:rPr lang="en-US" sz="3000" dirty="0">
                <a:latin typeface="Calibri" pitchFamily="34" charset="0"/>
              </a:rPr>
              <a:t>randomized controlled trial</a:t>
            </a:r>
            <a:endParaRPr lang="en-US" sz="3000" dirty="0">
              <a:latin typeface="Calibri" pitchFamily="34" charset="0"/>
              <a:ea typeface="+mn-ea"/>
            </a:endParaRPr>
          </a:p>
          <a:p>
            <a:pPr marL="457200" indent="-457200" eaLnBrk="1" hangingPunct="1">
              <a:spcAft>
                <a:spcPts val="600"/>
              </a:spcAft>
              <a:buFont typeface="Times" charset="0"/>
              <a:buChar char="•"/>
              <a:defRPr/>
            </a:pPr>
            <a:r>
              <a:rPr lang="en-US" sz="3000" dirty="0">
                <a:latin typeface="Calibri" pitchFamily="34" charset="0"/>
                <a:ea typeface="+mn-ea"/>
              </a:rPr>
              <a:t>Dissemination &amp; implementation of </a:t>
            </a:r>
            <a:r>
              <a:rPr lang="en-US" sz="3000" i="1" dirty="0">
                <a:latin typeface="Calibri" pitchFamily="34" charset="0"/>
                <a:ea typeface="+mn-ea"/>
              </a:rPr>
              <a:t>Connect for Health</a:t>
            </a:r>
            <a:r>
              <a:rPr lang="en-US" sz="3000" dirty="0">
                <a:latin typeface="Calibri" pitchFamily="34" charset="0"/>
                <a:ea typeface="+mn-ea"/>
              </a:rPr>
              <a:t> </a:t>
            </a:r>
          </a:p>
          <a:p>
            <a:pPr marL="857250" lvl="1" indent="-457200" eaLnBrk="1" hangingPunct="1">
              <a:spcAft>
                <a:spcPts val="600"/>
              </a:spcAft>
              <a:buFont typeface="Times" charset="0"/>
              <a:buChar char="•"/>
              <a:defRPr/>
            </a:pPr>
            <a:r>
              <a:rPr lang="en-US" sz="3000" dirty="0">
                <a:latin typeface="Calibri" pitchFamily="34" charset="0"/>
                <a:ea typeface="+mn-ea"/>
              </a:rPr>
              <a:t>Project goals</a:t>
            </a:r>
          </a:p>
          <a:p>
            <a:pPr marL="857250" lvl="1" indent="-457200" eaLnBrk="1" hangingPunct="1">
              <a:spcAft>
                <a:spcPts val="600"/>
              </a:spcAft>
              <a:buFont typeface="Times" charset="0"/>
              <a:buChar char="•"/>
              <a:defRPr/>
            </a:pPr>
            <a:r>
              <a:rPr lang="en-US" sz="3000" dirty="0">
                <a:latin typeface="Calibri" pitchFamily="34" charset="0"/>
                <a:ea typeface="+mn-ea"/>
              </a:rPr>
              <a:t>Stakeholder engagement</a:t>
            </a:r>
          </a:p>
          <a:p>
            <a:pPr marL="457200" indent="-457200" eaLnBrk="1" hangingPunct="1">
              <a:spcAft>
                <a:spcPts val="600"/>
              </a:spcAft>
              <a:buFont typeface="Times" charset="0"/>
              <a:buChar char="•"/>
              <a:defRPr/>
            </a:pPr>
            <a:r>
              <a:rPr lang="en-US" sz="3000" i="1" dirty="0">
                <a:latin typeface="Calibri" pitchFamily="34" charset="0"/>
                <a:ea typeface="+mn-ea"/>
              </a:rPr>
              <a:t>Connect for Health </a:t>
            </a:r>
            <a:r>
              <a:rPr lang="en-US" sz="3000" dirty="0">
                <a:latin typeface="Calibri" pitchFamily="34" charset="0"/>
                <a:ea typeface="+mn-ea"/>
              </a:rPr>
              <a:t>bundle </a:t>
            </a:r>
          </a:p>
          <a:p>
            <a:pPr marL="857250" lvl="1" indent="-457200" eaLnBrk="1" hangingPunct="1">
              <a:spcAft>
                <a:spcPts val="600"/>
              </a:spcAft>
              <a:buFont typeface="Times" charset="0"/>
              <a:buChar char="•"/>
              <a:defRPr/>
            </a:pPr>
            <a:r>
              <a:rPr lang="en-US" sz="3000" dirty="0">
                <a:latin typeface="Calibri" pitchFamily="34" charset="0"/>
                <a:ea typeface="+mn-ea"/>
              </a:rPr>
              <a:t>Family-facing tools</a:t>
            </a:r>
          </a:p>
          <a:p>
            <a:pPr marL="857250" lvl="1" indent="-457200" eaLnBrk="1" hangingPunct="1">
              <a:spcAft>
                <a:spcPts val="600"/>
              </a:spcAft>
              <a:buFont typeface="Times" charset="0"/>
              <a:buChar char="•"/>
              <a:defRPr/>
            </a:pPr>
            <a:r>
              <a:rPr lang="en-US" sz="3000" dirty="0">
                <a:latin typeface="Calibri" pitchFamily="34" charset="0"/>
                <a:ea typeface="+mn-ea"/>
              </a:rPr>
              <a:t>Clinician-facing tools</a:t>
            </a:r>
          </a:p>
          <a:p>
            <a:pPr marL="857250" lvl="1" indent="-457200" eaLnBrk="1" hangingPunct="1">
              <a:spcAft>
                <a:spcPts val="600"/>
              </a:spcAft>
              <a:buFont typeface="Times" charset="0"/>
              <a:buChar char="•"/>
              <a:defRPr/>
            </a:pPr>
            <a:r>
              <a:rPr lang="en-US" sz="3000" dirty="0">
                <a:latin typeface="Calibri" pitchFamily="34" charset="0"/>
                <a:ea typeface="+mn-ea"/>
              </a:rPr>
              <a:t>Clinician &amp; staff training</a:t>
            </a:r>
          </a:p>
          <a:p>
            <a:pPr marL="457200" indent="-457200" eaLnBrk="1" hangingPunct="1">
              <a:spcAft>
                <a:spcPts val="600"/>
              </a:spcAft>
              <a:buFont typeface="Times" charset="0"/>
              <a:buChar char="•"/>
              <a:defRPr/>
            </a:pPr>
            <a:r>
              <a:rPr lang="en-US" sz="3000" dirty="0">
                <a:latin typeface="Calibri" pitchFamily="34" charset="0"/>
                <a:ea typeface="+mn-ea"/>
              </a:rPr>
              <a:t>Program evaluation</a:t>
            </a:r>
          </a:p>
          <a:p>
            <a:pPr marL="457200" indent="-457200" eaLnBrk="1" hangingPunct="1">
              <a:spcAft>
                <a:spcPts val="600"/>
              </a:spcAft>
              <a:buFont typeface="Times" charset="0"/>
              <a:buChar char="•"/>
              <a:defRPr/>
            </a:pPr>
            <a:endParaRPr lang="en-US" sz="2800" dirty="0">
              <a:latin typeface="Calibri" pitchFamily="34" charset="0"/>
              <a:ea typeface="+mn-ea"/>
            </a:endParaRPr>
          </a:p>
          <a:p>
            <a:pPr marL="457200" indent="-457200" eaLnBrk="1" hangingPunct="1">
              <a:buFont typeface="Times" charset="0"/>
              <a:buChar char="•"/>
              <a:defRPr/>
            </a:pPr>
            <a:endParaRPr lang="en-US" sz="2800" dirty="0">
              <a:latin typeface="Calibri" pitchFamily="34" charset="0"/>
              <a:ea typeface="+mn-ea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dirty="0">
              <a:latin typeface="Calibri" pitchFamily="34" charset="0"/>
              <a:ea typeface="+mn-e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F68095-681A-4341-AF97-528C4E109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86678A-A0DD-4A61-940E-0015ED4E8837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100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BDCBF1-F17B-4E90-8ADD-BBB1D08F9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052343"/>
              </p:ext>
            </p:extLst>
          </p:nvPr>
        </p:nvGraphicFramePr>
        <p:xfrm>
          <a:off x="444308" y="2334712"/>
          <a:ext cx="6151597" cy="2103120"/>
        </p:xfrm>
        <a:graphic>
          <a:graphicData uri="http://schemas.openxmlformats.org/drawingml/2006/table">
            <a:tbl>
              <a:tblPr firstRow="1" bandRow="1"/>
              <a:tblGrid>
                <a:gridCol w="3037366">
                  <a:extLst>
                    <a:ext uri="{9D8B030D-6E8A-4147-A177-3AD203B41FA5}">
                      <a16:colId xmlns:a16="http://schemas.microsoft.com/office/drawing/2014/main" val="3362691382"/>
                    </a:ext>
                  </a:extLst>
                </a:gridCol>
                <a:gridCol w="3114231">
                  <a:extLst>
                    <a:ext uri="{9D8B030D-6E8A-4147-A177-3AD203B41FA5}">
                      <a16:colId xmlns:a16="http://schemas.microsoft.com/office/drawing/2014/main" val="2674842727"/>
                    </a:ext>
                  </a:extLst>
                </a:gridCol>
              </a:tblGrid>
              <a:tr h="2835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Outcome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Source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969727"/>
                  </a:ext>
                </a:extLst>
              </a:tr>
              <a:tr h="7089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Parent’s experiences with care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Parent surveys using</a:t>
                      </a:r>
                      <a:r>
                        <a:rPr lang="en-US" sz="2000" baseline="0" dirty="0"/>
                        <a:t> the </a:t>
                      </a:r>
                      <a:r>
                        <a:rPr lang="en-US" sz="2000" i="1" dirty="0"/>
                        <a:t>Patient Assessment of Chronic Illness Care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422051"/>
                  </a:ext>
                </a:extLst>
              </a:tr>
              <a:tr h="5126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Changes in child BMI</a:t>
                      </a:r>
                    </a:p>
                    <a:p>
                      <a:endParaRPr lang="en-US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BMI from</a:t>
                      </a:r>
                      <a:r>
                        <a:rPr lang="en-US" sz="2000" baseline="0" dirty="0"/>
                        <a:t> EHR</a:t>
                      </a:r>
                      <a:endParaRPr lang="en-US" sz="2000" dirty="0"/>
                    </a:p>
                    <a:p>
                      <a:endParaRPr lang="en-US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110903"/>
                  </a:ext>
                </a:extLst>
              </a:tr>
            </a:tbl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EEE09E3-8167-4214-8CC3-9102372154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22493"/>
              </p:ext>
            </p:extLst>
          </p:nvPr>
        </p:nvGraphicFramePr>
        <p:xfrm>
          <a:off x="6841224" y="1208881"/>
          <a:ext cx="4246720" cy="5496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4" imgW="5829199" imgH="7543800" progId="AcroExch.Document.DC">
                  <p:embed/>
                </p:oleObj>
              </mc:Choice>
              <mc:Fallback>
                <p:oleObj name="Acrobat Document" r:id="rId4" imgW="5829199" imgH="7543800" progId="AcroExch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EEE09E3-8167-4214-8CC3-9102372154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41224" y="1208881"/>
                        <a:ext cx="4246720" cy="5496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5BE8E9BF-83DE-439F-9E86-26C8E5AC7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08473"/>
            <a:ext cx="10224877" cy="1066800"/>
          </a:xfrm>
        </p:spPr>
        <p:txBody>
          <a:bodyPr/>
          <a:lstStyle/>
          <a:p>
            <a:r>
              <a:rPr lang="en-US" sz="3800" dirty="0">
                <a:solidFill>
                  <a:srgbClr val="003399"/>
                </a:solidFill>
                <a:latin typeface="Calibri" panose="020F0502020204030204" pitchFamily="34" charset="0"/>
                <a:sym typeface="Wingdings 3" panose="05040102010807070707" pitchFamily="18" charset="2"/>
              </a:rPr>
              <a:t>Program Evaluation: Effectiveness O</a:t>
            </a:r>
            <a:r>
              <a:rPr lang="en-US" sz="3800" dirty="0">
                <a:solidFill>
                  <a:srgbClr val="003399"/>
                </a:solidFill>
                <a:latin typeface="Calibri" panose="020F0502020204030204" pitchFamily="34" charset="0"/>
              </a:rPr>
              <a:t>utcomes</a:t>
            </a:r>
            <a:br>
              <a:rPr lang="en-US" sz="3800" dirty="0">
                <a:solidFill>
                  <a:srgbClr val="003399"/>
                </a:solidFill>
                <a:latin typeface="Calibri" panose="020F0502020204030204" pitchFamily="34" charset="0"/>
              </a:rPr>
            </a:br>
            <a:endParaRPr lang="en-US" sz="3800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3EA37E-000C-42A1-B8FE-DA4EFAA530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C05DA-D68B-4D08-AC0C-90F4CA0DD0E5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0BFC41-EE92-4C27-A6B3-16E756756F42}"/>
              </a:ext>
            </a:extLst>
          </p:cNvPr>
          <p:cNvSpPr txBox="1"/>
          <p:nvPr/>
        </p:nvSpPr>
        <p:spPr>
          <a:xfrm>
            <a:off x="624241" y="5397271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Univers 47 CondensedLight"/>
                <a:ea typeface="ＭＳ Ｐゴシック"/>
              </a:rPr>
              <a:t>*Note: </a:t>
            </a:r>
            <a:r>
              <a:rPr lang="en-US" sz="1800" dirty="0">
                <a:effectLst/>
                <a:latin typeface="Segoe UI" panose="020B0502040204020203" pitchFamily="34" charset="0"/>
              </a:rPr>
              <a:t>Customize based on how site will evaluate program</a:t>
            </a:r>
            <a:endParaRPr lang="en-US" sz="1800" dirty="0">
              <a:solidFill>
                <a:srgbClr val="000000"/>
              </a:solidFill>
              <a:latin typeface="Univers 47 CondensedLight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51373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FAA4812-A91F-4F01-A320-C71F7E747A21}"/>
              </a:ext>
            </a:extLst>
          </p:cNvPr>
          <p:cNvSpPr txBox="1">
            <a:spLocks/>
          </p:cNvSpPr>
          <p:nvPr/>
        </p:nvSpPr>
        <p:spPr>
          <a:xfrm>
            <a:off x="325810" y="266700"/>
            <a:ext cx="8229600" cy="1066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Resources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0B147E-9740-43CA-86DF-FA608CFC1E2E}"/>
              </a:ext>
            </a:extLst>
          </p:cNvPr>
          <p:cNvSpPr txBox="1"/>
          <p:nvPr/>
        </p:nvSpPr>
        <p:spPr>
          <a:xfrm>
            <a:off x="419100" y="1091688"/>
            <a:ext cx="116606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Taveras EM, Marshall R, Sharifi M, et al. Connect for Health: Design of a clinical-community childhood obesity intervention testing best practices of positive outliers. </a:t>
            </a:r>
            <a:r>
              <a:rPr lang="en-US" sz="2000" i="1" dirty="0" err="1">
                <a:latin typeface="Calibri"/>
                <a:cs typeface="Calibri"/>
              </a:rPr>
              <a:t>Contemp</a:t>
            </a:r>
            <a:r>
              <a:rPr lang="en-US" sz="2000" i="1" dirty="0">
                <a:latin typeface="Calibri"/>
                <a:cs typeface="Calibri"/>
              </a:rPr>
              <a:t> Clin Trials</a:t>
            </a:r>
            <a:r>
              <a:rPr lang="en-US" sz="2000" dirty="0">
                <a:latin typeface="Calibri"/>
                <a:cs typeface="Calibri"/>
              </a:rPr>
              <a:t>. 2015;45(Pt B):287–295.</a:t>
            </a:r>
          </a:p>
          <a:p>
            <a:pPr lvl="1"/>
            <a:r>
              <a:rPr lang="en-US" sz="2000" u="sng" dirty="0">
                <a:latin typeface="Calibri"/>
                <a:cs typeface="Calibri"/>
                <a:hlinkClick r:id="rId3"/>
              </a:rPr>
              <a:t>https://www.ncbi.nlm.nih.gov/pmc/articles/PMC4753774/</a:t>
            </a:r>
            <a:r>
              <a:rPr lang="en-US" sz="2000" dirty="0">
                <a:latin typeface="Calibri"/>
                <a:cs typeface="Calibri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Taveras EM, Marshall R, Sharifi M, et al. Comparative Effectiveness of Clinical-Community Childhood Obesity Interventions: A Randomized Clinical Trial. </a:t>
            </a:r>
            <a:r>
              <a:rPr lang="en-US" sz="2000" i="1" dirty="0">
                <a:latin typeface="Calibri"/>
                <a:cs typeface="Calibri"/>
              </a:rPr>
              <a:t>JAMA </a:t>
            </a:r>
            <a:r>
              <a:rPr lang="en-US" sz="2000" i="1" dirty="0" err="1">
                <a:latin typeface="Calibri"/>
                <a:cs typeface="Calibri"/>
              </a:rPr>
              <a:t>Pediatr</a:t>
            </a:r>
            <a:r>
              <a:rPr lang="en-US" sz="2000" i="1" dirty="0">
                <a:latin typeface="Calibri"/>
                <a:cs typeface="Calibri"/>
              </a:rPr>
              <a:t>.</a:t>
            </a:r>
            <a:r>
              <a:rPr lang="en-US" sz="2000" dirty="0">
                <a:latin typeface="Calibri"/>
                <a:cs typeface="Calibri"/>
              </a:rPr>
              <a:t> Published online August 01, 2017171(8):e171325. </a:t>
            </a:r>
          </a:p>
          <a:p>
            <a:pPr lvl="1"/>
            <a:r>
              <a:rPr lang="en-US" sz="2000" u="sng" dirty="0">
                <a:latin typeface="Calibri"/>
                <a:cs typeface="Calibri"/>
                <a:hlinkClick r:id="rId4"/>
              </a:rPr>
              <a:t>https://www.ncbi.nlm.nih.gov/pmc/articles/PMC6075674/</a:t>
            </a:r>
            <a:endParaRPr lang="en-US" sz="2000" dirty="0">
              <a:latin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cs typeface="Calibri"/>
              </a:rPr>
              <a:t>Price S, </a:t>
            </a:r>
            <a:r>
              <a:rPr lang="en-US" sz="2000" dirty="0" err="1">
                <a:latin typeface="Calibri"/>
                <a:cs typeface="Calibri"/>
              </a:rPr>
              <a:t>Ferisin</a:t>
            </a:r>
            <a:r>
              <a:rPr lang="en-US" sz="2000" dirty="0">
                <a:latin typeface="Calibri"/>
                <a:cs typeface="Calibri"/>
              </a:rPr>
              <a:t> S, Sharifi M, et al. Development and Implementation of an Interactive Text Messaging Campaign to Support Behavior Change in a Childhood Obesity Randomized Controlled Trial. </a:t>
            </a:r>
            <a:r>
              <a:rPr lang="en-US" sz="2000" i="1" dirty="0">
                <a:latin typeface="Calibri"/>
                <a:cs typeface="Calibri"/>
              </a:rPr>
              <a:t>Journal of Health Communication</a:t>
            </a:r>
            <a:r>
              <a:rPr lang="en-US" sz="2000" dirty="0">
                <a:latin typeface="Calibri"/>
                <a:cs typeface="Calibri"/>
              </a:rPr>
              <a:t>, 20:7, 843-850. </a:t>
            </a:r>
            <a:r>
              <a:rPr lang="en-US" sz="2000" u="sng" dirty="0">
                <a:latin typeface="Calibri"/>
                <a:cs typeface="Calibri"/>
                <a:hlinkClick r:id="rId5"/>
              </a:rPr>
              <a:t>https://www.ncbi.nlm.nih.gov/pubmed/25996181</a:t>
            </a:r>
            <a:r>
              <a:rPr lang="en-US" sz="2000" dirty="0">
                <a:latin typeface="Calibri"/>
                <a:cs typeface="Calibri"/>
              </a:rPr>
              <a:t> </a:t>
            </a:r>
            <a:endParaRPr lang="en-US" sz="2000" u="sng" dirty="0">
              <a:solidFill>
                <a:srgbClr val="003399"/>
              </a:solidFill>
              <a:latin typeface="Calibri"/>
              <a:cs typeface="Calibri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/>
                <a:cs typeface="Calibri"/>
              </a:rPr>
              <a:t>Program website: </a:t>
            </a:r>
            <a:r>
              <a:rPr lang="en-US" sz="2000" u="sng" dirty="0">
                <a:solidFill>
                  <a:srgbClr val="FF6600"/>
                </a:solidFill>
                <a:latin typeface="Calibri"/>
                <a:cs typeface="Calibri"/>
                <a:hlinkClick r:id="rId6"/>
              </a:rPr>
              <a:t>http://c4hprogram.com</a:t>
            </a:r>
            <a:endParaRPr lang="en-US" sz="2000" u="sng" dirty="0">
              <a:solidFill>
                <a:srgbClr val="FF6600"/>
              </a:solidFill>
              <a:latin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i="0" dirty="0">
                <a:solidFill>
                  <a:srgbClr val="212121"/>
                </a:solidFill>
                <a:effectLst/>
                <a:latin typeface="BlinkMacSystemFont"/>
              </a:rPr>
              <a:t>Simione, M., Farrar-Muir, H., Mini, F. N., et al. Implementation of the Connect for Health pediatric weight management program: study protocol and baseline characteristics. Journal of Comparative Effectiveness Research, </a:t>
            </a:r>
            <a:r>
              <a:rPr lang="en-US" sz="2000" b="0" i="1" dirty="0">
                <a:solidFill>
                  <a:srgbClr val="212121"/>
                </a:solidFill>
                <a:effectLst/>
                <a:latin typeface="BlinkMacSystemFont"/>
              </a:rPr>
              <a:t>10</a:t>
            </a:r>
            <a:r>
              <a:rPr lang="en-US" sz="2000" b="0" i="0" dirty="0">
                <a:solidFill>
                  <a:srgbClr val="212121"/>
                </a:solidFill>
                <a:effectLst/>
                <a:latin typeface="BlinkMacSystemFont"/>
              </a:rPr>
              <a:t>(11), 881–892.  </a:t>
            </a:r>
            <a:r>
              <a:rPr lang="en-US" sz="2000" u="sng" dirty="0">
                <a:solidFill>
                  <a:srgbClr val="FD7500"/>
                </a:solidFill>
                <a:latin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https://www.futuremedicine.com/doi/full/10.2217/cer-2021-0076</a:t>
            </a:r>
            <a:endParaRPr lang="en-US" sz="2000" u="sng" dirty="0">
              <a:solidFill>
                <a:srgbClr val="FD7500"/>
              </a:solidFill>
              <a:latin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/>
                <a:cs typeface="Calibri"/>
              </a:rPr>
              <a:t>Simione, M., Frost, H.M., Cournoyer, R. et al. Engaging stakeholders in the adaptation of the </a:t>
            </a:r>
            <a:r>
              <a:rPr lang="en-US" sz="2000" i="1" dirty="0">
                <a:latin typeface="Calibri"/>
                <a:cs typeface="Calibri"/>
              </a:rPr>
              <a:t>Connect for Health</a:t>
            </a:r>
            <a:r>
              <a:rPr lang="en-US" sz="2000" dirty="0">
                <a:latin typeface="Calibri"/>
                <a:cs typeface="Calibri"/>
              </a:rPr>
              <a:t> pediatric weight management program for national implementation. </a:t>
            </a:r>
            <a:r>
              <a:rPr lang="en-US" sz="2000" i="1" dirty="0">
                <a:latin typeface="Calibri"/>
                <a:cs typeface="Calibri"/>
              </a:rPr>
              <a:t>Implement Sci </a:t>
            </a:r>
            <a:r>
              <a:rPr lang="en-US" sz="2000" i="1" dirty="0" err="1">
                <a:latin typeface="Calibri"/>
                <a:cs typeface="Calibri"/>
              </a:rPr>
              <a:t>Commun</a:t>
            </a:r>
            <a:r>
              <a:rPr lang="en-US" sz="2000" i="1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1, 55 (2020). </a:t>
            </a:r>
            <a:r>
              <a:rPr lang="en-US" sz="2000" u="sng" dirty="0">
                <a:solidFill>
                  <a:srgbClr val="FD7500"/>
                </a:solidFill>
                <a:latin typeface="Calibri"/>
                <a:cs typeface="Calibri"/>
              </a:rPr>
              <a:t>https://link.springer.com/article/10.1186/s43058-020-00047-z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1E09A3-6028-472C-B4B0-6DAECA1B0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C05DA-D68B-4D08-AC0C-90F4CA0DD0E5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7434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DD73830-B0E2-4F22-9C7C-E14F528AD862}"/>
              </a:ext>
            </a:extLst>
          </p:cNvPr>
          <p:cNvSpPr txBox="1">
            <a:spLocks/>
          </p:cNvSpPr>
          <p:nvPr/>
        </p:nvSpPr>
        <p:spPr bwMode="auto">
          <a:xfrm>
            <a:off x="406400" y="61121"/>
            <a:ext cx="11927255" cy="11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Calibri" panose="020F0502020204030204" pitchFamily="34" charset="0"/>
                <a:ea typeface="MS PGothic" pitchFamily="34" charset="-128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9pPr>
          </a:lstStyle>
          <a:p>
            <a:r>
              <a:rPr lang="en-US" sz="3600" i="1" kern="0" dirty="0"/>
              <a:t>Connect for Health </a:t>
            </a:r>
            <a:r>
              <a:rPr lang="en-US" sz="3600" kern="0" dirty="0"/>
              <a:t>Pediatric Weight Management Program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65FA8D-73F4-418E-9C8F-4D14EEF7B50F}"/>
              </a:ext>
            </a:extLst>
          </p:cNvPr>
          <p:cNvSpPr txBox="1">
            <a:spLocks/>
          </p:cNvSpPr>
          <p:nvPr/>
        </p:nvSpPr>
        <p:spPr>
          <a:xfrm>
            <a:off x="406400" y="1402725"/>
            <a:ext cx="11272363" cy="42728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SzPct val="85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3366"/>
              </a:buClr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2000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3000" kern="0" dirty="0">
                <a:latin typeface="Calibri" panose="020F0502020204030204" pitchFamily="34" charset="0"/>
              </a:rPr>
              <a:t>A proven effective, multilevel intervention </a:t>
            </a:r>
          </a:p>
          <a:p>
            <a:pPr marL="0" indent="0">
              <a:buNone/>
            </a:pPr>
            <a:endParaRPr lang="en-US" sz="1600" kern="0" dirty="0">
              <a:latin typeface="Calibri" panose="020F0502020204030204" pitchFamily="34" charset="0"/>
            </a:endParaRPr>
          </a:p>
          <a:p>
            <a:r>
              <a:rPr lang="en-US" sz="3000" kern="0" dirty="0">
                <a:latin typeface="Calibri" panose="020F0502020204030204" pitchFamily="34" charset="0"/>
              </a:rPr>
              <a:t>Program to improve childhood obesity screening, management, and body mass index (BMI)</a:t>
            </a:r>
          </a:p>
          <a:p>
            <a:pPr marL="0" indent="0">
              <a:buNone/>
            </a:pPr>
            <a:endParaRPr lang="en-US" sz="1600" kern="0" dirty="0">
              <a:latin typeface="Calibri" panose="020F0502020204030204" pitchFamily="34" charset="0"/>
            </a:endParaRPr>
          </a:p>
          <a:p>
            <a:r>
              <a:rPr lang="en-US" sz="3000" kern="0" dirty="0">
                <a:latin typeface="Calibri" panose="020F0502020204030204" pitchFamily="34" charset="0"/>
              </a:rPr>
              <a:t>Clinician and family-facing tools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D5A965-4CEF-44C0-908A-759AA0B30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886678A-A0DD-4A61-940E-0015ED4E8837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61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B5CDE3D-E467-4351-8837-367581808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241022"/>
              </p:ext>
            </p:extLst>
          </p:nvPr>
        </p:nvGraphicFramePr>
        <p:xfrm>
          <a:off x="6659545" y="177213"/>
          <a:ext cx="4664948" cy="6503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4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42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Connect 4 Health</a:t>
                      </a:r>
                    </a:p>
                  </a:txBody>
                  <a:tcPr marL="68572" marR="68572" marT="34263" marB="34263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27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itchFamily="34" charset="0"/>
                        </a:rPr>
                        <a:t>Randomized trial</a:t>
                      </a:r>
                    </a:p>
                  </a:txBody>
                  <a:tcPr marL="68572" marR="68572" marT="34263" marB="34263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02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itchFamily="34" charset="0"/>
                        </a:rPr>
                        <a:t>2-12 year olds + overweight or obesity</a:t>
                      </a:r>
                    </a:p>
                  </a:txBody>
                  <a:tcPr marL="68572" marR="68572" marT="34263" marB="34263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27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itchFamily="34" charset="0"/>
                        </a:rPr>
                        <a:t>6 pediatrics offices in MA</a:t>
                      </a:r>
                    </a:p>
                  </a:txBody>
                  <a:tcPr marL="68572" marR="68572" marT="34263" marB="34263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27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itchFamily="34" charset="0"/>
                        </a:rPr>
                        <a:t>721 children</a:t>
                      </a:r>
                    </a:p>
                  </a:txBody>
                  <a:tcPr marL="68572" marR="68572" marT="34263" marB="34263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27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itchFamily="34" charset="0"/>
                        </a:rPr>
                        <a:t>1 year duration</a:t>
                      </a:r>
                    </a:p>
                  </a:txBody>
                  <a:tcPr marL="68572" marR="68572" marT="34263" marB="34263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629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latin typeface="Calibri" pitchFamily="34" charset="0"/>
                        </a:rPr>
                        <a:t>Intervention Components:</a:t>
                      </a:r>
                    </a:p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Calibri" pitchFamily="34" charset="0"/>
                        </a:rPr>
                        <a:t>Electronic</a:t>
                      </a:r>
                      <a:r>
                        <a:rPr lang="en-US" sz="2400" baseline="0" dirty="0">
                          <a:latin typeface="Calibri" pitchFamily="34" charset="0"/>
                        </a:rPr>
                        <a:t> decision support tools;</a:t>
                      </a:r>
                    </a:p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>
                          <a:latin typeface="Calibri" pitchFamily="34" charset="0"/>
                        </a:rPr>
                        <a:t>Behavior change materials;</a:t>
                      </a:r>
                    </a:p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>
                          <a:latin typeface="Calibri" pitchFamily="34" charset="0"/>
                        </a:rPr>
                        <a:t>Text messaging;</a:t>
                      </a:r>
                    </a:p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>
                          <a:latin typeface="Calibri" pitchFamily="34" charset="0"/>
                        </a:rPr>
                        <a:t>Neighborhood resources;</a:t>
                      </a:r>
                    </a:p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>
                          <a:latin typeface="Calibri" pitchFamily="34" charset="0"/>
                        </a:rPr>
                        <a:t>Health Coaching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68572" marR="68572" marT="34263" marB="34263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657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itchFamily="34" charset="0"/>
                        </a:rPr>
                        <a:t>Outcomes: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itchFamily="34" charset="0"/>
                        </a:rPr>
                        <a:t>Changes in BMI z-score; child quality of life;</a:t>
                      </a:r>
                      <a:r>
                        <a:rPr lang="en-US" sz="2400" baseline="0" dirty="0">
                          <a:latin typeface="Calibri" pitchFamily="34" charset="0"/>
                        </a:rPr>
                        <a:t> </a:t>
                      </a:r>
                      <a:r>
                        <a:rPr lang="en-US" sz="2400" dirty="0">
                          <a:latin typeface="Calibri" pitchFamily="34" charset="0"/>
                        </a:rPr>
                        <a:t>behavior change</a:t>
                      </a:r>
                    </a:p>
                  </a:txBody>
                  <a:tcPr marL="68572" marR="68572" marT="34263" marB="34263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8631" name="Picture 2">
            <a:extLst>
              <a:ext uri="{FF2B5EF4-FFF2-40B4-BE49-F238E27FC236}">
                <a16:creationId xmlns:a16="http://schemas.microsoft.com/office/drawing/2014/main" id="{C85F6E49-B8CD-4514-ADF7-5559EC18F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09" y="2025912"/>
            <a:ext cx="5317434" cy="471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4EFED5A7-D493-4895-97FB-8B7D21E3A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33" y="190146"/>
            <a:ext cx="3935375" cy="160697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E2A8E-4262-4E47-8BC7-422057523D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C05DA-D68B-4D08-AC0C-90F4CA0DD0E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DCA092-001A-F232-2A1A-2F9DDA567680}"/>
              </a:ext>
            </a:extLst>
          </p:cNvPr>
          <p:cNvSpPr txBox="1"/>
          <p:nvPr/>
        </p:nvSpPr>
        <p:spPr>
          <a:xfrm>
            <a:off x="820271" y="6629400"/>
            <a:ext cx="3980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Taveras et al., 2017, JAMA Peds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7E5FC-0F2E-4AEC-BE42-7B04C8E7B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4971" y="109089"/>
            <a:ext cx="11161311" cy="1066800"/>
          </a:xfrm>
        </p:spPr>
        <p:txBody>
          <a:bodyPr/>
          <a:lstStyle/>
          <a:p>
            <a:pPr algn="ctr"/>
            <a:r>
              <a:rPr lang="en-US" sz="3800" dirty="0">
                <a:solidFill>
                  <a:srgbClr val="003399"/>
                </a:solidFill>
                <a:latin typeface="Calibri" panose="020F0502020204030204" pitchFamily="34" charset="0"/>
              </a:rPr>
              <a:t>Two-Year Changes in Body Mass Index z Score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11312"/>
            <a:ext cx="86868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9576332" y="3548959"/>
            <a:ext cx="2553078" cy="226336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Grande" charset="0"/>
                <a:ea typeface="ＭＳ Ｐゴシック" charset="-128"/>
              </a:rPr>
              <a:t>Enhanced Primary Care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9578001" y="3775295"/>
            <a:ext cx="2553078" cy="544512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Grande" charset="0"/>
                <a:ea typeface="ＭＳ Ｐゴシック" charset="-128"/>
              </a:rPr>
              <a:t>Enhanced Primary Care + Coaching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41F6D4-5486-4EFD-8D04-86810A307B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C05DA-D68B-4D08-AC0C-90F4CA0DD0E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486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D4C484E-69A9-47A5-A4D9-D2C3BAD4A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315" y="17416"/>
            <a:ext cx="11921369" cy="1066800"/>
          </a:xfrm>
        </p:spPr>
        <p:txBody>
          <a:bodyPr/>
          <a:lstStyle/>
          <a:p>
            <a:pPr algn="ctr"/>
            <a:r>
              <a:rPr lang="en-US" altLang="en-US" sz="3800" dirty="0">
                <a:solidFill>
                  <a:srgbClr val="003399"/>
                </a:solidFill>
                <a:latin typeface="Calibri" panose="020F0502020204030204" pitchFamily="34" charset="0"/>
              </a:rPr>
              <a:t>Evaluation of Implementation and effectiveness of the </a:t>
            </a:r>
            <a:br>
              <a:rPr lang="en-US" altLang="en-US" sz="3800" dirty="0">
                <a:solidFill>
                  <a:srgbClr val="003399"/>
                </a:solidFill>
                <a:latin typeface="Calibri" panose="020F0502020204030204" pitchFamily="34" charset="0"/>
              </a:rPr>
            </a:br>
            <a:r>
              <a:rPr lang="en-US" altLang="en-US" sz="3800" dirty="0">
                <a:solidFill>
                  <a:srgbClr val="003399"/>
                </a:solidFill>
                <a:latin typeface="Calibri" panose="020F0502020204030204" pitchFamily="34" charset="0"/>
              </a:rPr>
              <a:t>Connect for Health across 4 health systems</a:t>
            </a:r>
            <a:endParaRPr lang="en-US" altLang="en-US" sz="3800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CFD88EA-E052-4858-99DA-720C6641A9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C05DA-D68B-4D08-AC0C-90F4CA0DD0E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4EA67D-73A0-4356-978C-0A17A35A4005}"/>
              </a:ext>
            </a:extLst>
          </p:cNvPr>
          <p:cNvSpPr txBox="1"/>
          <p:nvPr/>
        </p:nvSpPr>
        <p:spPr>
          <a:xfrm>
            <a:off x="516701" y="1167355"/>
            <a:ext cx="1078769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Research initiative was funded by the Patient-Centered Outcomes Research Institute (PCORI) and the National Institutes of Health (NIH).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Implemented and evaluated in three different states that served diverse patient populations.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Denver Health in Colorado (9 practices)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Prisma Health in South Carolina (7 practices)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Massachusetts General Hospital – Massachusetts (6 practices)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Boston Medical Center – Massachusetts (1 practice)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Clinician and family-facing tools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For families: Text messaging, educational handouts, community resources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For clinicians: EHR best practice alerts, access to education materials for families, and weight management trainings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Adapted and appropriate for telehealth use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Outcomes of C4H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Changes in BMI, family experience of care, implementation outcomes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1120C3-B85F-4B47-899C-12965784DCB2}"/>
              </a:ext>
            </a:extLst>
          </p:cNvPr>
          <p:cNvSpPr txBox="1"/>
          <p:nvPr/>
        </p:nvSpPr>
        <p:spPr>
          <a:xfrm>
            <a:off x="1935126" y="6313035"/>
            <a:ext cx="79885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MS PGothic" pitchFamily="34" charset="-128"/>
              </a:rPr>
              <a:t>Simione et al., 2021, J. Comp. Eff. Res.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6D8A45-A12C-47AA-BC6C-F14F6C312AA3}"/>
              </a:ext>
            </a:extLst>
          </p:cNvPr>
          <p:cNvCxnSpPr>
            <a:cxnSpLocks/>
          </p:cNvCxnSpPr>
          <p:nvPr/>
        </p:nvCxnSpPr>
        <p:spPr>
          <a:xfrm>
            <a:off x="432079" y="6273668"/>
            <a:ext cx="98875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370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490C5-5C59-48C9-B5A4-7730F2596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35" y="48216"/>
            <a:ext cx="11575392" cy="1066800"/>
          </a:xfrm>
        </p:spPr>
        <p:txBody>
          <a:bodyPr/>
          <a:lstStyle/>
          <a:p>
            <a:r>
              <a:rPr lang="en-US" sz="3600" dirty="0"/>
              <a:t>W</a:t>
            </a:r>
            <a:r>
              <a:rPr lang="en-US" sz="3800" dirty="0">
                <a:solidFill>
                  <a:srgbClr val="003399"/>
                </a:solidFill>
              </a:rPr>
              <a:t>e have optimized and </a:t>
            </a:r>
            <a:r>
              <a:rPr lang="en-US" sz="3600" dirty="0"/>
              <a:t>a</a:t>
            </a:r>
            <a:r>
              <a:rPr lang="en-US" sz="3800" dirty="0">
                <a:solidFill>
                  <a:srgbClr val="003399"/>
                </a:solidFill>
              </a:rPr>
              <a:t>dapted the </a:t>
            </a:r>
            <a:r>
              <a:rPr lang="en-US" sz="3800" i="1" dirty="0">
                <a:solidFill>
                  <a:srgbClr val="003399"/>
                </a:solidFill>
              </a:rPr>
              <a:t>Connect for Health </a:t>
            </a:r>
            <a:r>
              <a:rPr lang="en-US" sz="3800" dirty="0">
                <a:solidFill>
                  <a:srgbClr val="003399"/>
                </a:solidFill>
              </a:rPr>
              <a:t>at our </a:t>
            </a:r>
            <a:r>
              <a:rPr lang="en-US" sz="3600" dirty="0"/>
              <a:t>site</a:t>
            </a:r>
            <a:r>
              <a:rPr lang="en-US" sz="3800" dirty="0">
                <a:solidFill>
                  <a:srgbClr val="003399"/>
                </a:solidFill>
              </a:rPr>
              <a:t> </a:t>
            </a:r>
            <a:endParaRPr lang="en-US" sz="3800" dirty="0"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271849-BDAE-4F51-8F80-6DE0DD20941E}"/>
              </a:ext>
            </a:extLst>
          </p:cNvPr>
          <p:cNvSpPr txBox="1"/>
          <p:nvPr/>
        </p:nvSpPr>
        <p:spPr>
          <a:xfrm>
            <a:off x="406053" y="1211895"/>
            <a:ext cx="77803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</a:rPr>
              <a:t>Engagement of stakeholders to understand needs, preferences, and workflow at each site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000" dirty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</a:rPr>
              <a:t>Alignment of program with quality improvement metrics and priorities for each site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EB5A9E6-3915-4DA3-AB0A-F0174ED765E5}"/>
              </a:ext>
            </a:extLst>
          </p:cNvPr>
          <p:cNvGrpSpPr/>
          <p:nvPr/>
        </p:nvGrpSpPr>
        <p:grpSpPr>
          <a:xfrm>
            <a:off x="8518605" y="1287726"/>
            <a:ext cx="3427470" cy="2560739"/>
            <a:chOff x="5048235" y="1640003"/>
            <a:chExt cx="3645508" cy="307154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FB59903-C270-4771-9339-AA53BA0DC9E1}"/>
                </a:ext>
              </a:extLst>
            </p:cNvPr>
            <p:cNvSpPr/>
            <p:nvPr/>
          </p:nvSpPr>
          <p:spPr>
            <a:xfrm>
              <a:off x="5048235" y="1640003"/>
              <a:ext cx="3645508" cy="3071544"/>
            </a:xfrm>
            <a:prstGeom prst="rect">
              <a:avLst/>
            </a:prstGeom>
            <a:solidFill>
              <a:srgbClr val="336699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sng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Stakeholders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Families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Clinicians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Medical Staff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Administrators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9440303-06BA-4BCD-9DA7-8688ACDC6E11}"/>
                </a:ext>
              </a:extLst>
            </p:cNvPr>
            <p:cNvSpPr/>
            <p:nvPr/>
          </p:nvSpPr>
          <p:spPr>
            <a:xfrm>
              <a:off x="5529943" y="2525554"/>
              <a:ext cx="312331" cy="314768"/>
            </a:xfrm>
            <a:custGeom>
              <a:avLst/>
              <a:gdLst>
                <a:gd name="connsiteX0" fmla="*/ 0 w 510362"/>
                <a:gd name="connsiteY0" fmla="*/ 212652 h 398721"/>
                <a:gd name="connsiteX1" fmla="*/ 127590 w 510362"/>
                <a:gd name="connsiteY1" fmla="*/ 398721 h 398721"/>
                <a:gd name="connsiteX2" fmla="*/ 127590 w 510362"/>
                <a:gd name="connsiteY2" fmla="*/ 398721 h 398721"/>
                <a:gd name="connsiteX3" fmla="*/ 510362 w 510362"/>
                <a:gd name="connsiteY3" fmla="*/ 0 h 39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362" h="398721">
                  <a:moveTo>
                    <a:pt x="0" y="212652"/>
                  </a:moveTo>
                  <a:lnTo>
                    <a:pt x="127590" y="398721"/>
                  </a:lnTo>
                  <a:lnTo>
                    <a:pt x="127590" y="398721"/>
                  </a:lnTo>
                  <a:lnTo>
                    <a:pt x="510362" y="0"/>
                  </a:lnTo>
                </a:path>
              </a:pathLst>
            </a:custGeom>
            <a:noFill/>
            <a:ln w="57150" cap="flat" cmpd="sng" algn="ctr">
              <a:solidFill>
                <a:srgbClr val="F8D04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FA3AA24-E809-4FBB-8DC6-D945A48F1C58}"/>
                </a:ext>
              </a:extLst>
            </p:cNvPr>
            <p:cNvSpPr/>
            <p:nvPr/>
          </p:nvSpPr>
          <p:spPr>
            <a:xfrm>
              <a:off x="5373777" y="3029641"/>
              <a:ext cx="312331" cy="337513"/>
            </a:xfrm>
            <a:custGeom>
              <a:avLst/>
              <a:gdLst>
                <a:gd name="connsiteX0" fmla="*/ 0 w 510362"/>
                <a:gd name="connsiteY0" fmla="*/ 212652 h 398721"/>
                <a:gd name="connsiteX1" fmla="*/ 127590 w 510362"/>
                <a:gd name="connsiteY1" fmla="*/ 398721 h 398721"/>
                <a:gd name="connsiteX2" fmla="*/ 127590 w 510362"/>
                <a:gd name="connsiteY2" fmla="*/ 398721 h 398721"/>
                <a:gd name="connsiteX3" fmla="*/ 510362 w 510362"/>
                <a:gd name="connsiteY3" fmla="*/ 0 h 39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362" h="398721">
                  <a:moveTo>
                    <a:pt x="0" y="212652"/>
                  </a:moveTo>
                  <a:lnTo>
                    <a:pt x="127590" y="398721"/>
                  </a:lnTo>
                  <a:lnTo>
                    <a:pt x="127590" y="398721"/>
                  </a:lnTo>
                  <a:lnTo>
                    <a:pt x="510362" y="0"/>
                  </a:lnTo>
                </a:path>
              </a:pathLst>
            </a:custGeom>
            <a:noFill/>
            <a:ln w="57150" cap="flat" cmpd="sng" algn="ctr">
              <a:solidFill>
                <a:srgbClr val="F8D04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93C658A-E3BF-4E5D-AD67-F6597CE5D659}"/>
                </a:ext>
              </a:extLst>
            </p:cNvPr>
            <p:cNvSpPr/>
            <p:nvPr/>
          </p:nvSpPr>
          <p:spPr>
            <a:xfrm>
              <a:off x="5228629" y="3569162"/>
              <a:ext cx="312331" cy="314768"/>
            </a:xfrm>
            <a:custGeom>
              <a:avLst/>
              <a:gdLst>
                <a:gd name="connsiteX0" fmla="*/ 0 w 510362"/>
                <a:gd name="connsiteY0" fmla="*/ 212652 h 398721"/>
                <a:gd name="connsiteX1" fmla="*/ 127590 w 510362"/>
                <a:gd name="connsiteY1" fmla="*/ 398721 h 398721"/>
                <a:gd name="connsiteX2" fmla="*/ 127590 w 510362"/>
                <a:gd name="connsiteY2" fmla="*/ 398721 h 398721"/>
                <a:gd name="connsiteX3" fmla="*/ 510362 w 510362"/>
                <a:gd name="connsiteY3" fmla="*/ 0 h 39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362" h="398721">
                  <a:moveTo>
                    <a:pt x="0" y="212652"/>
                  </a:moveTo>
                  <a:lnTo>
                    <a:pt x="127590" y="398721"/>
                  </a:lnTo>
                  <a:lnTo>
                    <a:pt x="127590" y="398721"/>
                  </a:lnTo>
                  <a:lnTo>
                    <a:pt x="510362" y="0"/>
                  </a:lnTo>
                </a:path>
              </a:pathLst>
            </a:custGeom>
            <a:noFill/>
            <a:ln w="57150" cap="flat" cmpd="sng" algn="ctr">
              <a:solidFill>
                <a:srgbClr val="F8D04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C655B98-0DF0-433C-A748-843CDF0B4FFE}"/>
                </a:ext>
              </a:extLst>
            </p:cNvPr>
            <p:cNvSpPr/>
            <p:nvPr/>
          </p:nvSpPr>
          <p:spPr>
            <a:xfrm>
              <a:off x="5228629" y="4039628"/>
              <a:ext cx="312331" cy="314768"/>
            </a:xfrm>
            <a:custGeom>
              <a:avLst/>
              <a:gdLst>
                <a:gd name="connsiteX0" fmla="*/ 0 w 510362"/>
                <a:gd name="connsiteY0" fmla="*/ 212652 h 398721"/>
                <a:gd name="connsiteX1" fmla="*/ 127590 w 510362"/>
                <a:gd name="connsiteY1" fmla="*/ 398721 h 398721"/>
                <a:gd name="connsiteX2" fmla="*/ 127590 w 510362"/>
                <a:gd name="connsiteY2" fmla="*/ 398721 h 398721"/>
                <a:gd name="connsiteX3" fmla="*/ 510362 w 510362"/>
                <a:gd name="connsiteY3" fmla="*/ 0 h 39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362" h="398721">
                  <a:moveTo>
                    <a:pt x="0" y="212652"/>
                  </a:moveTo>
                  <a:lnTo>
                    <a:pt x="127590" y="398721"/>
                  </a:lnTo>
                  <a:lnTo>
                    <a:pt x="127590" y="398721"/>
                  </a:lnTo>
                  <a:lnTo>
                    <a:pt x="510362" y="0"/>
                  </a:lnTo>
                </a:path>
              </a:pathLst>
            </a:custGeom>
            <a:noFill/>
            <a:ln w="57150" cap="flat" cmpd="sng" algn="ctr">
              <a:solidFill>
                <a:srgbClr val="F8D04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A6268B-DEB7-4B02-9E93-DBE48ECDE7C9}"/>
              </a:ext>
            </a:extLst>
          </p:cNvPr>
          <p:cNvGrpSpPr/>
          <p:nvPr/>
        </p:nvGrpSpPr>
        <p:grpSpPr>
          <a:xfrm>
            <a:off x="3701193" y="4398220"/>
            <a:ext cx="5510329" cy="1775542"/>
            <a:chOff x="3833870" y="3954082"/>
            <a:chExt cx="4633560" cy="138248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42C012-2406-4DEE-8AF6-7D7EE7EADD60}"/>
                </a:ext>
              </a:extLst>
            </p:cNvPr>
            <p:cNvSpPr txBox="1"/>
            <p:nvPr/>
          </p:nvSpPr>
          <p:spPr>
            <a:xfrm>
              <a:off x="4139941" y="3954082"/>
              <a:ext cx="19891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Feedback</a:t>
              </a:r>
            </a:p>
          </p:txBody>
        </p: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50FAD0E7-E0E6-4799-A1CF-B9AD98F6890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33870" y="4275949"/>
              <a:ext cx="1542362" cy="977080"/>
            </a:xfrm>
            <a:prstGeom prst="curvedConnector3">
              <a:avLst>
                <a:gd name="adj1" fmla="val -7571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7B91585-FB8B-4805-A40F-4125A4AB37E8}"/>
                </a:ext>
              </a:extLst>
            </p:cNvPr>
            <p:cNvSpPr txBox="1"/>
            <p:nvPr/>
          </p:nvSpPr>
          <p:spPr>
            <a:xfrm>
              <a:off x="5738633" y="4905211"/>
              <a:ext cx="2728797" cy="431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Adaptation</a:t>
              </a:r>
            </a:p>
          </p:txBody>
        </p:sp>
        <p:cxnSp>
          <p:nvCxnSpPr>
            <p:cNvPr id="23" name="Connector: Curved 22">
              <a:extLst>
                <a:ext uri="{FF2B5EF4-FFF2-40B4-BE49-F238E27FC236}">
                  <a16:creationId xmlns:a16="http://schemas.microsoft.com/office/drawing/2014/main" id="{8D21DC51-6DBA-40A6-AE6A-E31FC9F1EEEF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5883008" y="4106510"/>
              <a:ext cx="2147089" cy="1075701"/>
            </a:xfrm>
            <a:prstGeom prst="curvedConnector3">
              <a:avLst>
                <a:gd name="adj1" fmla="val -3876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F0B9CB-DAC7-43FF-9FD3-8FA802BBC5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C05DA-D68B-4D08-AC0C-90F4CA0DD0E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75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0E490C5-5C59-48C9-B5A4-7730F25966C3}"/>
              </a:ext>
            </a:extLst>
          </p:cNvPr>
          <p:cNvSpPr txBox="1">
            <a:spLocks/>
          </p:cNvSpPr>
          <p:nvPr/>
        </p:nvSpPr>
        <p:spPr bwMode="auto">
          <a:xfrm>
            <a:off x="313823" y="0"/>
            <a:ext cx="115518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9pPr>
          </a:lstStyle>
          <a:p>
            <a:r>
              <a:rPr lang="en-US" sz="4000" dirty="0">
                <a:solidFill>
                  <a:srgbClr val="003399"/>
                </a:solidFill>
                <a:sym typeface="Wingdings 3" panose="05040102010807070707" pitchFamily="18" charset="2"/>
              </a:rPr>
              <a:t>Example of How </a:t>
            </a:r>
            <a:r>
              <a:rPr lang="en-US" sz="4000" i="1" dirty="0">
                <a:solidFill>
                  <a:srgbClr val="003399"/>
                </a:solidFill>
                <a:sym typeface="Wingdings 3" panose="05040102010807070707" pitchFamily="18" charset="2"/>
              </a:rPr>
              <a:t>Connect for Health was</a:t>
            </a:r>
            <a:r>
              <a:rPr lang="en-US" sz="4000" dirty="0">
                <a:solidFill>
                  <a:srgbClr val="003399"/>
                </a:solidFill>
                <a:sym typeface="Wingdings 3" panose="05040102010807070707" pitchFamily="18" charset="2"/>
              </a:rPr>
              <a:t> Adapted &amp; Optimized</a:t>
            </a:r>
          </a:p>
        </p:txBody>
      </p:sp>
      <p:sp>
        <p:nvSpPr>
          <p:cNvPr id="16" name="Speech Bubble: Rectangle with Corners Rounded 6"/>
          <p:cNvSpPr/>
          <p:nvPr/>
        </p:nvSpPr>
        <p:spPr>
          <a:xfrm>
            <a:off x="7609364" y="1857870"/>
            <a:ext cx="3809173" cy="2584792"/>
          </a:xfrm>
          <a:prstGeom prst="wedgeRoundRectCallout">
            <a:avLst>
              <a:gd name="adj1" fmla="val -93282"/>
              <a:gd name="adj2" fmla="val -40032"/>
              <a:gd name="adj3" fmla="val 16667"/>
            </a:avLst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“This is an area that is very frustrating for me because I feel that we don’t have adequate support for caring for these patients”</a:t>
            </a:r>
          </a:p>
        </p:txBody>
      </p:sp>
      <p:sp>
        <p:nvSpPr>
          <p:cNvPr id="17" name="Speech Bubble: Rectangle with Corners Rounded 7"/>
          <p:cNvSpPr/>
          <p:nvPr/>
        </p:nvSpPr>
        <p:spPr>
          <a:xfrm>
            <a:off x="7605890" y="1649332"/>
            <a:ext cx="3809173" cy="2852047"/>
          </a:xfrm>
          <a:prstGeom prst="wedgeRoundRectCallout">
            <a:avLst>
              <a:gd name="adj1" fmla="val -92287"/>
              <a:gd name="adj2" fmla="val -33221"/>
              <a:gd name="adj3" fmla="val 16667"/>
            </a:avLst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“Things that are relevant in a variety of different cultural contexts like Hispanic families or families from Asian or Indian backgrounds. Broadening the examples of foods that I give would also help.”</a:t>
            </a:r>
          </a:p>
        </p:txBody>
      </p:sp>
      <p:sp>
        <p:nvSpPr>
          <p:cNvPr id="18" name="Speech Bubble: Rectangle with Corners Rounded 8"/>
          <p:cNvSpPr/>
          <p:nvPr/>
        </p:nvSpPr>
        <p:spPr>
          <a:xfrm>
            <a:off x="7614945" y="1611417"/>
            <a:ext cx="3809173" cy="2926047"/>
          </a:xfrm>
          <a:prstGeom prst="wedgeRoundRectCallout">
            <a:avLst>
              <a:gd name="adj1" fmla="val -89799"/>
              <a:gd name="adj2" fmla="val -31580"/>
              <a:gd name="adj3" fmla="val 16667"/>
            </a:avLst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“Some of our BPAs - the ones that are part of the screen so you can see they’re there, but they’re not obtrusive and they allow you to act on them at any time. I think those are helpful potentially.”</a:t>
            </a: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342235" y="1346479"/>
            <a:ext cx="5476566" cy="5212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67D9E"/>
              </a:buClr>
              <a:buFont typeface="Arial" panose="020B0604020202020204" pitchFamily="34" charset="0"/>
              <a:buChar char="•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68CD0"/>
              </a:buClr>
              <a:buFont typeface="Arial" panose="020B0604020202020204" pitchFamily="34" charset="0"/>
              <a:buChar char="•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</a:rPr>
              <a:t>Feedback from clinician interviews</a:t>
            </a:r>
          </a:p>
          <a:p>
            <a:pPr lvl="1">
              <a:buClrTx/>
            </a:pP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</a:rPr>
              <a:t>Clinicians wanted resources to address pediatric weight management and preferred tools that were culturally appropriate and enhanced patient care without disrupting workflow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232F01-22D7-4FE8-87AE-B50FEF6AF1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C05DA-D68B-4D08-AC0C-90F4CA0DD0E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93E9D4-6E92-04DB-C769-E1F49E5FEC9D}"/>
              </a:ext>
            </a:extLst>
          </p:cNvPr>
          <p:cNvSpPr txBox="1"/>
          <p:nvPr/>
        </p:nvSpPr>
        <p:spPr>
          <a:xfrm>
            <a:off x="3333805" y="5523518"/>
            <a:ext cx="3264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*Note: </a:t>
            </a:r>
            <a:r>
              <a:rPr lang="en-US" dirty="0"/>
              <a:t>Add examples of how you have customized at your site</a:t>
            </a:r>
          </a:p>
        </p:txBody>
      </p:sp>
    </p:spTree>
    <p:extLst>
      <p:ext uri="{BB962C8B-B14F-4D97-AF65-F5344CB8AC3E}">
        <p14:creationId xmlns:p14="http://schemas.microsoft.com/office/powerpoint/2010/main" val="177131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97F6A9-E053-1A42-991A-4647365B3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351" y="1127850"/>
            <a:ext cx="11233533" cy="71106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200" b="1" dirty="0">
                <a:latin typeface="Calibri" panose="020F0502020204030204" pitchFamily="34" charset="0"/>
                <a:ea typeface="+mn-ea"/>
              </a:rPr>
              <a:t>Based on stakeholder feedback, we have modified</a:t>
            </a:r>
            <a:r>
              <a:rPr lang="is-IS" sz="3200" b="1" dirty="0">
                <a:latin typeface="Calibri" panose="020F0502020204030204" pitchFamily="34" charset="0"/>
                <a:ea typeface="+mn-ea"/>
              </a:rPr>
              <a:t>…</a:t>
            </a:r>
          </a:p>
          <a:p>
            <a:pPr marL="0" indent="0">
              <a:buNone/>
              <a:defRPr/>
            </a:pPr>
            <a:endParaRPr lang="is-IS" sz="3200" b="1" dirty="0">
              <a:latin typeface="Calibri" panose="020F0502020204030204" pitchFamily="34" charset="0"/>
              <a:ea typeface="+mn-ea"/>
            </a:endParaRPr>
          </a:p>
          <a:p>
            <a:pPr marL="0" indent="0">
              <a:buNone/>
              <a:defRPr/>
            </a:pPr>
            <a:endParaRPr lang="en-US" sz="3200" b="1" dirty="0">
              <a:latin typeface="Calibri" panose="020F0502020204030204" pitchFamily="34" charset="0"/>
              <a:ea typeface="+mn-ea"/>
            </a:endParaRPr>
          </a:p>
          <a:p>
            <a:pPr marL="0" indent="0">
              <a:buNone/>
              <a:defRPr/>
            </a:pPr>
            <a:endParaRPr lang="en-US" sz="3000" dirty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0E490C5-5C59-48C9-B5A4-7730F25966C3}"/>
              </a:ext>
            </a:extLst>
          </p:cNvPr>
          <p:cNvSpPr txBox="1">
            <a:spLocks/>
          </p:cNvSpPr>
          <p:nvPr/>
        </p:nvSpPr>
        <p:spPr bwMode="auto">
          <a:xfrm>
            <a:off x="427544" y="149835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7CA4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Palatino" charset="0"/>
                <a:ea typeface="ＭＳ Ｐゴシック" charset="-128"/>
              </a:defRPr>
            </a:lvl9pPr>
          </a:lstStyle>
          <a:p>
            <a:r>
              <a:rPr lang="en-US" sz="3800" dirty="0">
                <a:solidFill>
                  <a:srgbClr val="003399"/>
                </a:solidFill>
                <a:sym typeface="Wingdings 3" panose="05040102010807070707" pitchFamily="18" charset="2"/>
              </a:rPr>
              <a:t>Adapting &amp; Optimizing </a:t>
            </a:r>
            <a:r>
              <a:rPr lang="en-US" sz="3800" i="1" dirty="0">
                <a:solidFill>
                  <a:srgbClr val="003399"/>
                </a:solidFill>
                <a:sym typeface="Wingdings 3" panose="05040102010807070707" pitchFamily="18" charset="2"/>
              </a:rPr>
              <a:t>Connect for Health</a:t>
            </a:r>
            <a:r>
              <a:rPr lang="en-US" sz="3800" dirty="0">
                <a:solidFill>
                  <a:srgbClr val="003399"/>
                </a:solidFill>
                <a:sym typeface="Wingdings 3" panose="05040102010807070707" pitchFamily="18" charset="2"/>
              </a:rPr>
              <a:t> </a:t>
            </a:r>
            <a:endParaRPr lang="en-US" sz="3800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3382" y="1733642"/>
            <a:ext cx="5537200" cy="4343400"/>
          </a:xfrm>
        </p:spPr>
        <p:txBody>
          <a:bodyPr/>
          <a:lstStyle/>
          <a:p>
            <a:r>
              <a:rPr lang="en-US" dirty="0"/>
              <a:t>EHR tools</a:t>
            </a:r>
          </a:p>
          <a:p>
            <a:r>
              <a:rPr lang="en-US" dirty="0"/>
              <a:t>Patient educational materials</a:t>
            </a:r>
          </a:p>
          <a:p>
            <a:r>
              <a:rPr lang="en-US" dirty="0"/>
              <a:t>Text messaging campaign</a:t>
            </a:r>
          </a:p>
          <a:p>
            <a:r>
              <a:rPr lang="en-US" dirty="0"/>
              <a:t>Community-based resources</a:t>
            </a:r>
          </a:p>
          <a:p>
            <a:r>
              <a:rPr lang="en-US" dirty="0"/>
              <a:t>Clinician training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7F212F-0E82-44FF-8D4A-864300FE1E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C05DA-D68B-4D08-AC0C-90F4CA0DD0E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530B66-13D0-42D0-A43B-E83B24219CE0}"/>
              </a:ext>
            </a:extLst>
          </p:cNvPr>
          <p:cNvSpPr txBox="1"/>
          <p:nvPr/>
        </p:nvSpPr>
        <p:spPr>
          <a:xfrm>
            <a:off x="8029999" y="2642383"/>
            <a:ext cx="3264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*Note: </a:t>
            </a:r>
            <a:r>
              <a:rPr lang="en-US" dirty="0"/>
              <a:t>Add examples of how you have customized at your site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Transplant_r1b">
  <a:themeElements>
    <a:clrScheme name="Default Design 13">
      <a:dk1>
        <a:srgbClr val="000000"/>
      </a:dk1>
      <a:lt1>
        <a:srgbClr val="999999"/>
      </a:lt1>
      <a:dk2>
        <a:srgbClr val="FFFFFF"/>
      </a:dk2>
      <a:lt2>
        <a:srgbClr val="808080"/>
      </a:lt2>
      <a:accent1>
        <a:srgbClr val="006100"/>
      </a:accent1>
      <a:accent2>
        <a:srgbClr val="007DA3"/>
      </a:accent2>
      <a:accent3>
        <a:srgbClr val="CACACA"/>
      </a:accent3>
      <a:accent4>
        <a:srgbClr val="000000"/>
      </a:accent4>
      <a:accent5>
        <a:srgbClr val="AAB7AA"/>
      </a:accent5>
      <a:accent6>
        <a:srgbClr val="007193"/>
      </a:accent6>
      <a:hlink>
        <a:srgbClr val="FD7500"/>
      </a:hlink>
      <a:folHlink>
        <a:srgbClr val="CC0002"/>
      </a:folHlink>
    </a:clrScheme>
    <a:fontScheme name="Default Design">
      <a:majorFont>
        <a:latin typeface="Palatino"/>
        <a:ea typeface="ＭＳ Ｐゴシック"/>
        <a:cs typeface=""/>
      </a:majorFont>
      <a:minorFont>
        <a:latin typeface="Univers 47 CondensedLigh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999999"/>
        </a:lt1>
        <a:dk2>
          <a:srgbClr val="FFFFFF"/>
        </a:dk2>
        <a:lt2>
          <a:srgbClr val="808080"/>
        </a:lt2>
        <a:accent1>
          <a:srgbClr val="006100"/>
        </a:accent1>
        <a:accent2>
          <a:srgbClr val="007DA3"/>
        </a:accent2>
        <a:accent3>
          <a:srgbClr val="CACACA"/>
        </a:accent3>
        <a:accent4>
          <a:srgbClr val="000000"/>
        </a:accent4>
        <a:accent5>
          <a:srgbClr val="AAB7AA"/>
        </a:accent5>
        <a:accent6>
          <a:srgbClr val="007193"/>
        </a:accent6>
        <a:hlink>
          <a:srgbClr val="FD7500"/>
        </a:hlink>
        <a:folHlink>
          <a:srgbClr val="CC00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ransplant_r1b">
  <a:themeElements>
    <a:clrScheme name="Default Design 13">
      <a:dk1>
        <a:srgbClr val="000000"/>
      </a:dk1>
      <a:lt1>
        <a:srgbClr val="999999"/>
      </a:lt1>
      <a:dk2>
        <a:srgbClr val="FFFFFF"/>
      </a:dk2>
      <a:lt2>
        <a:srgbClr val="808080"/>
      </a:lt2>
      <a:accent1>
        <a:srgbClr val="006100"/>
      </a:accent1>
      <a:accent2>
        <a:srgbClr val="007DA3"/>
      </a:accent2>
      <a:accent3>
        <a:srgbClr val="CACACA"/>
      </a:accent3>
      <a:accent4>
        <a:srgbClr val="000000"/>
      </a:accent4>
      <a:accent5>
        <a:srgbClr val="AAB7AA"/>
      </a:accent5>
      <a:accent6>
        <a:srgbClr val="007193"/>
      </a:accent6>
      <a:hlink>
        <a:srgbClr val="FD7500"/>
      </a:hlink>
      <a:folHlink>
        <a:srgbClr val="CC0002"/>
      </a:folHlink>
    </a:clrScheme>
    <a:fontScheme name="Default Design">
      <a:majorFont>
        <a:latin typeface="Palatino"/>
        <a:ea typeface="ＭＳ Ｐゴシック"/>
        <a:cs typeface=""/>
      </a:majorFont>
      <a:minorFont>
        <a:latin typeface="Univers 47 CondensedLigh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999999"/>
        </a:lt1>
        <a:dk2>
          <a:srgbClr val="FFFFFF"/>
        </a:dk2>
        <a:lt2>
          <a:srgbClr val="808080"/>
        </a:lt2>
        <a:accent1>
          <a:srgbClr val="006100"/>
        </a:accent1>
        <a:accent2>
          <a:srgbClr val="007DA3"/>
        </a:accent2>
        <a:accent3>
          <a:srgbClr val="CACACA"/>
        </a:accent3>
        <a:accent4>
          <a:srgbClr val="000000"/>
        </a:accent4>
        <a:accent5>
          <a:srgbClr val="AAB7AA"/>
        </a:accent5>
        <a:accent6>
          <a:srgbClr val="007193"/>
        </a:accent6>
        <a:hlink>
          <a:srgbClr val="FD7500"/>
        </a:hlink>
        <a:folHlink>
          <a:srgbClr val="CC00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ransplant_r1b">
  <a:themeElements>
    <a:clrScheme name="Default Design 13">
      <a:dk1>
        <a:srgbClr val="000000"/>
      </a:dk1>
      <a:lt1>
        <a:srgbClr val="999999"/>
      </a:lt1>
      <a:dk2>
        <a:srgbClr val="FFFFFF"/>
      </a:dk2>
      <a:lt2>
        <a:srgbClr val="808080"/>
      </a:lt2>
      <a:accent1>
        <a:srgbClr val="006100"/>
      </a:accent1>
      <a:accent2>
        <a:srgbClr val="007DA3"/>
      </a:accent2>
      <a:accent3>
        <a:srgbClr val="CACACA"/>
      </a:accent3>
      <a:accent4>
        <a:srgbClr val="000000"/>
      </a:accent4>
      <a:accent5>
        <a:srgbClr val="AAB7AA"/>
      </a:accent5>
      <a:accent6>
        <a:srgbClr val="007193"/>
      </a:accent6>
      <a:hlink>
        <a:srgbClr val="FD7500"/>
      </a:hlink>
      <a:folHlink>
        <a:srgbClr val="CC0002"/>
      </a:folHlink>
    </a:clrScheme>
    <a:fontScheme name="Default Design">
      <a:majorFont>
        <a:latin typeface="Palatino"/>
        <a:ea typeface="ＭＳ Ｐゴシック"/>
        <a:cs typeface=""/>
      </a:majorFont>
      <a:minorFont>
        <a:latin typeface="Univers 47 CondensedLigh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999999"/>
        </a:lt1>
        <a:dk2>
          <a:srgbClr val="FFFFFF"/>
        </a:dk2>
        <a:lt2>
          <a:srgbClr val="808080"/>
        </a:lt2>
        <a:accent1>
          <a:srgbClr val="006100"/>
        </a:accent1>
        <a:accent2>
          <a:srgbClr val="007DA3"/>
        </a:accent2>
        <a:accent3>
          <a:srgbClr val="CACACA"/>
        </a:accent3>
        <a:accent4>
          <a:srgbClr val="000000"/>
        </a:accent4>
        <a:accent5>
          <a:srgbClr val="AAB7AA"/>
        </a:accent5>
        <a:accent6>
          <a:srgbClr val="007193"/>
        </a:accent6>
        <a:hlink>
          <a:srgbClr val="FD7500"/>
        </a:hlink>
        <a:folHlink>
          <a:srgbClr val="CC00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ransplant_r1b">
  <a:themeElements>
    <a:clrScheme name="Default Design 13">
      <a:dk1>
        <a:srgbClr val="000000"/>
      </a:dk1>
      <a:lt1>
        <a:srgbClr val="999999"/>
      </a:lt1>
      <a:dk2>
        <a:srgbClr val="FFFFFF"/>
      </a:dk2>
      <a:lt2>
        <a:srgbClr val="808080"/>
      </a:lt2>
      <a:accent1>
        <a:srgbClr val="006100"/>
      </a:accent1>
      <a:accent2>
        <a:srgbClr val="007DA3"/>
      </a:accent2>
      <a:accent3>
        <a:srgbClr val="CACACA"/>
      </a:accent3>
      <a:accent4>
        <a:srgbClr val="000000"/>
      </a:accent4>
      <a:accent5>
        <a:srgbClr val="AAB7AA"/>
      </a:accent5>
      <a:accent6>
        <a:srgbClr val="007193"/>
      </a:accent6>
      <a:hlink>
        <a:srgbClr val="FD7500"/>
      </a:hlink>
      <a:folHlink>
        <a:srgbClr val="CC0002"/>
      </a:folHlink>
    </a:clrScheme>
    <a:fontScheme name="Default Design">
      <a:majorFont>
        <a:latin typeface="Palatino"/>
        <a:ea typeface="ＭＳ Ｐゴシック"/>
        <a:cs typeface=""/>
      </a:majorFont>
      <a:minorFont>
        <a:latin typeface="Univers 47 CondensedLigh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999999"/>
        </a:lt1>
        <a:dk2>
          <a:srgbClr val="FFFFFF"/>
        </a:dk2>
        <a:lt2>
          <a:srgbClr val="808080"/>
        </a:lt2>
        <a:accent1>
          <a:srgbClr val="006100"/>
        </a:accent1>
        <a:accent2>
          <a:srgbClr val="007DA3"/>
        </a:accent2>
        <a:accent3>
          <a:srgbClr val="CACACA"/>
        </a:accent3>
        <a:accent4>
          <a:srgbClr val="000000"/>
        </a:accent4>
        <a:accent5>
          <a:srgbClr val="AAB7AA"/>
        </a:accent5>
        <a:accent6>
          <a:srgbClr val="007193"/>
        </a:accent6>
        <a:hlink>
          <a:srgbClr val="FD7500"/>
        </a:hlink>
        <a:folHlink>
          <a:srgbClr val="CC00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Transplant_r1b">
  <a:themeElements>
    <a:clrScheme name="Default Design 13">
      <a:dk1>
        <a:srgbClr val="000000"/>
      </a:dk1>
      <a:lt1>
        <a:srgbClr val="999999"/>
      </a:lt1>
      <a:dk2>
        <a:srgbClr val="FFFFFF"/>
      </a:dk2>
      <a:lt2>
        <a:srgbClr val="808080"/>
      </a:lt2>
      <a:accent1>
        <a:srgbClr val="006100"/>
      </a:accent1>
      <a:accent2>
        <a:srgbClr val="007DA3"/>
      </a:accent2>
      <a:accent3>
        <a:srgbClr val="CACACA"/>
      </a:accent3>
      <a:accent4>
        <a:srgbClr val="000000"/>
      </a:accent4>
      <a:accent5>
        <a:srgbClr val="AAB7AA"/>
      </a:accent5>
      <a:accent6>
        <a:srgbClr val="007193"/>
      </a:accent6>
      <a:hlink>
        <a:srgbClr val="FD7500"/>
      </a:hlink>
      <a:folHlink>
        <a:srgbClr val="CC0002"/>
      </a:folHlink>
    </a:clrScheme>
    <a:fontScheme name="Default Design">
      <a:majorFont>
        <a:latin typeface="Palatino"/>
        <a:ea typeface="ＭＳ Ｐゴシック"/>
        <a:cs typeface=""/>
      </a:majorFont>
      <a:minorFont>
        <a:latin typeface="Univers 47 CondensedLigh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charset="0"/>
            <a:ea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999999"/>
        </a:lt1>
        <a:dk2>
          <a:srgbClr val="FFFFFF"/>
        </a:dk2>
        <a:lt2>
          <a:srgbClr val="808080"/>
        </a:lt2>
        <a:accent1>
          <a:srgbClr val="006100"/>
        </a:accent1>
        <a:accent2>
          <a:srgbClr val="007DA3"/>
        </a:accent2>
        <a:accent3>
          <a:srgbClr val="CACACA"/>
        </a:accent3>
        <a:accent4>
          <a:srgbClr val="000000"/>
        </a:accent4>
        <a:accent5>
          <a:srgbClr val="AAB7AA"/>
        </a:accent5>
        <a:accent6>
          <a:srgbClr val="007193"/>
        </a:accent6>
        <a:hlink>
          <a:srgbClr val="FD7500"/>
        </a:hlink>
        <a:folHlink>
          <a:srgbClr val="CC00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2625</TotalTime>
  <Words>1611</Words>
  <Application>Microsoft Office PowerPoint</Application>
  <PresentationFormat>Widescreen</PresentationFormat>
  <Paragraphs>243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Arial</vt:lpstr>
      <vt:lpstr>BlinkMacSystemFont</vt:lpstr>
      <vt:lpstr>Calibri</vt:lpstr>
      <vt:lpstr>Courier New</vt:lpstr>
      <vt:lpstr>Lucida Grande</vt:lpstr>
      <vt:lpstr>Palatino</vt:lpstr>
      <vt:lpstr>Segoe UI</vt:lpstr>
      <vt:lpstr>Times</vt:lpstr>
      <vt:lpstr>Univers 47 CondensedLight</vt:lpstr>
      <vt:lpstr>Wingdings</vt:lpstr>
      <vt:lpstr>1_Transplant_r1b</vt:lpstr>
      <vt:lpstr>2_Transplant_r1b</vt:lpstr>
      <vt:lpstr>Transplant_r1b</vt:lpstr>
      <vt:lpstr>3_Transplant_r1b</vt:lpstr>
      <vt:lpstr>4_Transplant_r1b</vt:lpstr>
      <vt:lpstr>Acrobat Document</vt:lpstr>
      <vt:lpstr>Connect for Health  Pediatric Weight Management Program Overview</vt:lpstr>
      <vt:lpstr>Overview</vt:lpstr>
      <vt:lpstr>PowerPoint Presentation</vt:lpstr>
      <vt:lpstr>PowerPoint Presentation</vt:lpstr>
      <vt:lpstr>Two-Year Changes in Body Mass Index z Score</vt:lpstr>
      <vt:lpstr>Evaluation of Implementation and effectiveness of the  Connect for Health across 4 health systems</vt:lpstr>
      <vt:lpstr>We have optimized and adapted the Connect for Health at our site </vt:lpstr>
      <vt:lpstr>PowerPoint Presentation</vt:lpstr>
      <vt:lpstr>PowerPoint Presentation</vt:lpstr>
      <vt:lpstr>Connect for Health Bundle for families</vt:lpstr>
      <vt:lpstr>Educational Materials</vt:lpstr>
      <vt:lpstr>Text Messaging</vt:lpstr>
      <vt:lpstr>Neighborhood Resource Guide</vt:lpstr>
      <vt:lpstr>Connect for Health Bundle for clinicians</vt:lpstr>
      <vt:lpstr>Flagging System for Elevated BMI</vt:lpstr>
      <vt:lpstr>Clinical Decision Support Tools</vt:lpstr>
      <vt:lpstr>Clinician Training and Support</vt:lpstr>
      <vt:lpstr>PowerPoint Presentation</vt:lpstr>
      <vt:lpstr>Program Evaluation: Implementation Outcomes </vt:lpstr>
      <vt:lpstr>Program Evaluation: Effectiveness Outcomes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Dissemination and Implementation of Effective Childhood Obesity Treatment Innovations: “PCORI D&amp;I Grant”</dc:title>
  <dc:creator>Mini, Fernanda Neri</dc:creator>
  <cp:lastModifiedBy>Granadeno, Jazmin A.</cp:lastModifiedBy>
  <cp:revision>113</cp:revision>
  <dcterms:created xsi:type="dcterms:W3CDTF">2019-07-19T17:16:26Z</dcterms:created>
  <dcterms:modified xsi:type="dcterms:W3CDTF">2023-01-11T21:48:27Z</dcterms:modified>
</cp:coreProperties>
</file>