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64" r:id="rId2"/>
  </p:sldMasterIdLst>
  <p:notesMasterIdLst>
    <p:notesMasterId r:id="rId6"/>
  </p:notesMasterIdLst>
  <p:sldIdLst>
    <p:sldId id="497" r:id="rId3"/>
    <p:sldId id="653" r:id="rId4"/>
    <p:sldId id="66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3024" userDrawn="1">
          <p15:clr>
            <a:srgbClr val="A4A3A4"/>
          </p15:clr>
        </p15:guide>
        <p15:guide id="3" orient="horz">
          <p15:clr>
            <a:srgbClr val="A4A3A4"/>
          </p15:clr>
        </p15:guide>
        <p15:guide id="4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ni, Fernanda Neri" initials="MFN" lastIdx="1" clrIdx="0">
    <p:extLst>
      <p:ext uri="{19B8F6BF-5375-455C-9EA6-DF929625EA0E}">
        <p15:presenceInfo xmlns:p15="http://schemas.microsoft.com/office/powerpoint/2012/main" userId="S-1-5-21-8915387-943144406-1916815836-1086525" providerId="AD"/>
      </p:ext>
    </p:extLst>
  </p:cmAuthor>
  <p:cmAuthor id="2" name="Farrar-Muir, Haley" initials="FMH" lastIdx="2" clrIdx="1">
    <p:extLst>
      <p:ext uri="{19B8F6BF-5375-455C-9EA6-DF929625EA0E}">
        <p15:presenceInfo xmlns:p15="http://schemas.microsoft.com/office/powerpoint/2012/main" userId="S::hfarrar@MGH.HARVARD.EDU::6f57a30a-03b9-4d6b-85b7-e89cef31958a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99"/>
    <a:srgbClr val="48499E"/>
    <a:srgbClr val="73E22E"/>
    <a:srgbClr val="7AC880"/>
    <a:srgbClr val="F8D048"/>
    <a:srgbClr val="FFCD07"/>
    <a:srgbClr val="006699"/>
    <a:srgbClr val="57B95E"/>
    <a:srgbClr val="409B46"/>
    <a:srgbClr val="FD75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62" autoAdjust="0"/>
    <p:restoredTop sz="96224" autoAdjust="0"/>
  </p:normalViewPr>
  <p:slideViewPr>
    <p:cSldViewPr snapToGrid="0" showGuides="1">
      <p:cViewPr>
        <p:scale>
          <a:sx n="100" d="100"/>
          <a:sy n="100" d="100"/>
        </p:scale>
        <p:origin x="150" y="222"/>
      </p:cViewPr>
      <p:guideLst>
        <p:guide orient="horz" pos="4320"/>
        <p:guide pos="3024"/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commentAuthors" Target="commentAuthor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118940-BC96-4596-B339-D6E28519063A}" type="datetimeFigureOut">
              <a:rPr lang="en-US" smtClean="0"/>
              <a:t>9/16/2022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7EAA10-43C4-48E0-8492-2CA7B1E1DA4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13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7">
            <a:extLst>
              <a:ext uri="{FF2B5EF4-FFF2-40B4-BE49-F238E27FC236}">
                <a16:creationId xmlns:a16="http://schemas.microsoft.com/office/drawing/2014/main" id="{E82A1BF3-7B31-4BDB-8A1D-4AF82A2068B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556CBA94-614F-4145-B367-155BAB07CEB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4275" name="Rectangle 2">
            <a:extLst>
              <a:ext uri="{FF2B5EF4-FFF2-40B4-BE49-F238E27FC236}">
                <a16:creationId xmlns:a16="http://schemas.microsoft.com/office/drawing/2014/main" id="{E0EE442F-24B5-4211-BAEF-7AAEE6DF436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6" name="Rectangle 3">
            <a:extLst>
              <a:ext uri="{FF2B5EF4-FFF2-40B4-BE49-F238E27FC236}">
                <a16:creationId xmlns:a16="http://schemas.microsoft.com/office/drawing/2014/main" id="{112B96F9-075D-4E70-94F0-B4DF7CE5828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>
                <a:latin typeface="Times" panose="02020603050405020304" pitchFamily="18" charset="0"/>
              </a:rPr>
              <a:t>Suggested Presenter: Expert in childhood obesity or clinician champion</a:t>
            </a:r>
          </a:p>
          <a:p>
            <a:pPr eaLnBrk="1" hangingPunct="1"/>
            <a:endParaRPr lang="en-US" altLang="en-US" dirty="0">
              <a:latin typeface="Times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7">
            <a:extLst>
              <a:ext uri="{FF2B5EF4-FFF2-40B4-BE49-F238E27FC236}">
                <a16:creationId xmlns:a16="http://schemas.microsoft.com/office/drawing/2014/main" id="{272D919D-3033-40B1-89BB-503E6570010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marL="0" marR="0" lvl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B24A87C-B1CD-4360-8A91-5CE5AA9B2214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" panose="02020603050405020304" pitchFamily="18" charset="0"/>
                <a:ea typeface="MS PGothic" panose="020B0600070205080204" pitchFamily="34" charset="-128"/>
                <a:cs typeface="+mn-cs"/>
              </a:rPr>
              <a:pPr marL="0" marR="0" lvl="0" indent="0" algn="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" panose="02020603050405020304" pitchFamily="18" charset="0"/>
              <a:ea typeface="MS PGothic" panose="020B0600070205080204" pitchFamily="34" charset="-128"/>
              <a:cs typeface="+mn-cs"/>
            </a:endParaRPr>
          </a:p>
        </p:txBody>
      </p:sp>
      <p:sp>
        <p:nvSpPr>
          <p:cNvPr id="58371" name="Rectangle 2">
            <a:extLst>
              <a:ext uri="{FF2B5EF4-FFF2-40B4-BE49-F238E27FC236}">
                <a16:creationId xmlns:a16="http://schemas.microsoft.com/office/drawing/2014/main" id="{9571371E-C805-4979-9A32-FC129DD9058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2" name="Rectangle 3">
            <a:extLst>
              <a:ext uri="{FF2B5EF4-FFF2-40B4-BE49-F238E27FC236}">
                <a16:creationId xmlns:a16="http://schemas.microsoft.com/office/drawing/2014/main" id="{75147DA8-1724-401A-8BDE-3167829030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>
              <a:latin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474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07EAA10-43C4-48E0-8492-2CA7B1E1DA4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74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ED21DCE-7BA1-4240-A753-B93CFCBBE0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5334000"/>
          </a:xfrm>
          <a:prstGeom prst="rect">
            <a:avLst/>
          </a:prstGeom>
          <a:solidFill>
            <a:srgbClr val="007CA4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-84" charset="0"/>
                <a:ea typeface="MS PGothic" pitchFamily="34" charset="-128"/>
              </a:defRPr>
            </a:lvl9pPr>
          </a:lstStyle>
          <a:p>
            <a:pPr>
              <a:defRPr/>
            </a:pPr>
            <a:endParaRPr lang="en-US" altLang="en-US" sz="2400">
              <a:solidFill>
                <a:srgbClr val="000000"/>
              </a:solidFill>
              <a:latin typeface="Lucida Grande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1371600"/>
            <a:ext cx="10668000" cy="2057400"/>
          </a:xfrm>
        </p:spPr>
        <p:txBody>
          <a:bodyPr/>
          <a:lstStyle>
            <a:lvl1pPr>
              <a:defRPr sz="5400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09600" y="4038600"/>
            <a:ext cx="10668000" cy="1143000"/>
          </a:xfrm>
        </p:spPr>
        <p:txBody>
          <a:bodyPr/>
          <a:lstStyle>
            <a:lvl1pPr marL="0" indent="0">
              <a:buFont typeface="Times" charset="0"/>
              <a:buNone/>
              <a:defRPr b="1" i="1">
                <a:solidFill>
                  <a:schemeClr val="tx2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3" name="Picture 2" descr="A picture containing icon&#10;&#10;Description automatically generated">
            <a:extLst>
              <a:ext uri="{FF2B5EF4-FFF2-40B4-BE49-F238E27FC236}">
                <a16:creationId xmlns:a16="http://schemas.microsoft.com/office/drawing/2014/main" id="{8123618D-69F6-45DD-8B78-55A2CF1BF3E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9203" y="5486399"/>
            <a:ext cx="3250267" cy="1327219"/>
          </a:xfrm>
          <a:prstGeom prst="rect">
            <a:avLst/>
          </a:prstGeom>
        </p:spPr>
      </p:pic>
      <p:pic>
        <p:nvPicPr>
          <p:cNvPr id="9" name="Picture 5">
            <a:extLst>
              <a:ext uri="{FF2B5EF4-FFF2-40B4-BE49-F238E27FC236}">
                <a16:creationId xmlns:a16="http://schemas.microsoft.com/office/drawing/2014/main" id="{CAD1366D-6948-4C95-AFBB-4C1C508E4B3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1325" y="6618352"/>
            <a:ext cx="1500187" cy="17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8997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0"/>
            <a:ext cx="9144000" cy="1066800"/>
          </a:xfrm>
        </p:spPr>
        <p:txBody>
          <a:bodyPr/>
          <a:lstStyle>
            <a:lvl1pPr>
              <a:defRPr sz="4000">
                <a:solidFill>
                  <a:srgbClr val="003399"/>
                </a:solidFill>
                <a:latin typeface="Calibri" panose="020F0502020204030204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6400" y="1295400"/>
            <a:ext cx="11277600" cy="50292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D873261-B55F-4CFA-973B-0F5362135D0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29400"/>
            <a:ext cx="254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rgbClr val="000000"/>
                </a:solidFill>
                <a:latin typeface="Univers 47 CondensedLight"/>
              </a:defRPr>
            </a:lvl1pPr>
          </a:lstStyle>
          <a:p>
            <a:pPr>
              <a:defRPr/>
            </a:pPr>
            <a:fld id="{2886678A-A0DD-4A61-940E-0015ED4E88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98253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FBA2275-EE72-4B91-8483-81895FD8AD4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0"/>
            <a:ext cx="11277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12B7BC57-912A-4418-A16A-62B2E166C46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295400"/>
            <a:ext cx="11277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5075D1F3-F759-4B49-813A-DE4E16C9564E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29400"/>
            <a:ext cx="254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rgbClr val="000000"/>
                </a:solidFill>
                <a:latin typeface="Univers 47 CondensedLight"/>
              </a:defRPr>
            </a:lvl1pPr>
          </a:lstStyle>
          <a:p>
            <a:pPr>
              <a:defRPr/>
            </a:pPr>
            <a:fld id="{C021BCAB-36CC-40BF-A281-8670CB50331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6149" name="Straight Connector 6">
            <a:extLst>
              <a:ext uri="{FF2B5EF4-FFF2-40B4-BE49-F238E27FC236}">
                <a16:creationId xmlns:a16="http://schemas.microsoft.com/office/drawing/2014/main" id="{6F683117-5FA6-44F3-BED6-8B0C52CC1CC1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6400" y="1066800"/>
            <a:ext cx="11277600" cy="1588"/>
          </a:xfrm>
          <a:prstGeom prst="line">
            <a:avLst/>
          </a:prstGeom>
          <a:noFill/>
          <a:ln w="9525" algn="ctr">
            <a:solidFill>
              <a:srgbClr val="007CA4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354772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charset="0"/>
          <a:ea typeface="MS PGothic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charset="0"/>
          <a:ea typeface="MS PGothic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charset="0"/>
          <a:ea typeface="MS PGothic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charset="0"/>
          <a:ea typeface="MS PGothic" pitchFamily="34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Palatino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Palatino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Palatino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Palatino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SzPct val="85000"/>
        <a:buFont typeface="Times" panose="02020603050405020304" pitchFamily="18" charset="0"/>
        <a:buChar char="•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marL="742950" indent="-28575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SzPct val="85000"/>
        <a:buChar char="–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2pPr>
      <a:lvl3pPr marL="1143000" indent="-22860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SzPct val="85000"/>
        <a:buFont typeface="Times" panose="02020603050405020304" pitchFamily="18" charset="0"/>
        <a:buChar char="•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3pPr>
      <a:lvl4pPr marL="1600200" indent="-22860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Char char="–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4pPr>
      <a:lvl5pPr marL="2057400" indent="-22860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Char char="»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5pPr>
      <a:lvl6pPr marL="2514600" indent="-228600" algn="l" rtl="0" eaLnBrk="1" fontAlgn="base" hangingPunct="1">
        <a:spcBef>
          <a:spcPct val="0"/>
        </a:spcBef>
        <a:spcAft>
          <a:spcPct val="20000"/>
        </a:spcAft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0"/>
        </a:spcBef>
        <a:spcAft>
          <a:spcPct val="20000"/>
        </a:spcAft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0"/>
        </a:spcBef>
        <a:spcAft>
          <a:spcPct val="20000"/>
        </a:spcAft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0"/>
        </a:spcBef>
        <a:spcAft>
          <a:spcPct val="20000"/>
        </a:spcAft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A4781F2B-67B5-42ED-8708-013BF7FDC6B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0"/>
            <a:ext cx="11277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A55C8B7E-1903-4D8C-86A3-5FD507BE591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06400" y="1295400"/>
            <a:ext cx="11277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3E619841-E5BA-426D-9A1D-4E93B27CF78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6629400"/>
            <a:ext cx="2540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900">
                <a:solidFill>
                  <a:srgbClr val="000000"/>
                </a:solidFill>
                <a:latin typeface="Univers 47 CondensedLight"/>
              </a:defRPr>
            </a:lvl1pPr>
          </a:lstStyle>
          <a:p>
            <a:pPr>
              <a:defRPr/>
            </a:pPr>
            <a:fld id="{E218513B-0F4B-42E1-800E-CE249D899A2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cxnSp>
        <p:nvCxnSpPr>
          <p:cNvPr id="8197" name="Straight Connector 6">
            <a:extLst>
              <a:ext uri="{FF2B5EF4-FFF2-40B4-BE49-F238E27FC236}">
                <a16:creationId xmlns:a16="http://schemas.microsoft.com/office/drawing/2014/main" id="{89FBC2BD-3127-4781-AAD8-FD55C5752EFA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06400" y="1066800"/>
            <a:ext cx="11277600" cy="1588"/>
          </a:xfrm>
          <a:prstGeom prst="line">
            <a:avLst/>
          </a:prstGeom>
          <a:noFill/>
          <a:ln w="9525" algn="ctr">
            <a:solidFill>
              <a:srgbClr val="007CA4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</p:cxnSp>
      <p:pic>
        <p:nvPicPr>
          <p:cNvPr id="6" name="Picture 5" descr="A picture containing icon&#10;&#10;Description automatically generated">
            <a:extLst>
              <a:ext uri="{FF2B5EF4-FFF2-40B4-BE49-F238E27FC236}">
                <a16:creationId xmlns:a16="http://schemas.microsoft.com/office/drawing/2014/main" id="{3DF27BE3-DDB8-4AE4-BF47-898F91E5AA34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01275" y="6077339"/>
            <a:ext cx="1775395" cy="724968"/>
          </a:xfrm>
          <a:prstGeom prst="rect">
            <a:avLst/>
          </a:prstGeom>
        </p:spPr>
      </p:pic>
      <p:pic>
        <p:nvPicPr>
          <p:cNvPr id="7" name="Picture 5">
            <a:extLst>
              <a:ext uri="{FF2B5EF4-FFF2-40B4-BE49-F238E27FC236}">
                <a16:creationId xmlns:a16="http://schemas.microsoft.com/office/drawing/2014/main" id="{9F87CDDB-68AB-4B97-9C14-D0BD361DC3B1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6627812"/>
            <a:ext cx="1500187" cy="17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349632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charset="0"/>
          <a:ea typeface="MS PGothic" pitchFamily="34" charset="-128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charset="0"/>
          <a:ea typeface="MS PGothic" pitchFamily="34" charset="-128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charset="0"/>
          <a:ea typeface="MS PGothic" pitchFamily="34" charset="-128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>
          <a:solidFill>
            <a:srgbClr val="007CA4"/>
          </a:solidFill>
          <a:latin typeface="Arial" charset="0"/>
          <a:ea typeface="MS PGothic" pitchFamily="34" charset="-128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Palatino" charset="0"/>
          <a:ea typeface="ＭＳ Ｐゴシック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Palatino" charset="0"/>
          <a:ea typeface="ＭＳ Ｐゴシック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Palatino" charset="0"/>
          <a:ea typeface="ＭＳ Ｐゴシック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Palatino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SzPct val="85000"/>
        <a:buFont typeface="Times" panose="02020603050405020304" pitchFamily="18" charset="0"/>
        <a:buChar char="•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1pPr>
      <a:lvl2pPr marL="742950" indent="-28575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SzPct val="85000"/>
        <a:buChar char="–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2pPr>
      <a:lvl3pPr marL="1143000" indent="-22860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SzPct val="85000"/>
        <a:buFont typeface="Times" panose="02020603050405020304" pitchFamily="18" charset="0"/>
        <a:buChar char="•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3pPr>
      <a:lvl4pPr marL="1600200" indent="-22860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Char char="–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4pPr>
      <a:lvl5pPr marL="2057400" indent="-228600" algn="l" rtl="0" eaLnBrk="0" fontAlgn="base" hangingPunct="0">
        <a:spcBef>
          <a:spcPct val="0"/>
        </a:spcBef>
        <a:spcAft>
          <a:spcPts val="1200"/>
        </a:spcAft>
        <a:buClr>
          <a:srgbClr val="003366"/>
        </a:buClr>
        <a:buChar char="»"/>
        <a:defRPr sz="2000">
          <a:solidFill>
            <a:schemeClr val="tx1"/>
          </a:solidFill>
          <a:latin typeface="Arial" pitchFamily="34" charset="0"/>
          <a:ea typeface="MS PGothic" pitchFamily="34" charset="-128"/>
          <a:cs typeface="Arial" pitchFamily="34" charset="0"/>
        </a:defRPr>
      </a:lvl5pPr>
      <a:lvl6pPr marL="2514600" indent="-228600" algn="l" rtl="0" eaLnBrk="1" fontAlgn="base" hangingPunct="1">
        <a:spcBef>
          <a:spcPct val="0"/>
        </a:spcBef>
        <a:spcAft>
          <a:spcPct val="20000"/>
        </a:spcAft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0"/>
        </a:spcBef>
        <a:spcAft>
          <a:spcPct val="20000"/>
        </a:spcAft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0"/>
        </a:spcBef>
        <a:spcAft>
          <a:spcPct val="20000"/>
        </a:spcAft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0"/>
        </a:spcBef>
        <a:spcAft>
          <a:spcPct val="20000"/>
        </a:spcAft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6D4A5BBA-29E4-4EC7-A2C8-444D27C8AC92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818957" y="90199"/>
            <a:ext cx="10553701" cy="2209800"/>
          </a:xfrm>
        </p:spPr>
        <p:txBody>
          <a:bodyPr/>
          <a:lstStyle/>
          <a:p>
            <a:pPr algn="ctr" eaLnBrk="1" hangingPunct="1">
              <a:lnSpc>
                <a:spcPct val="110000"/>
              </a:lnSpc>
            </a:pPr>
            <a:r>
              <a:rPr lang="en-US" altLang="en-US" sz="4000" i="1" dirty="0">
                <a:latin typeface="Calibri" panose="020F0502020204030204" pitchFamily="34" charset="0"/>
              </a:rPr>
              <a:t>Connect for Health</a:t>
            </a:r>
            <a:r>
              <a:rPr lang="en-US" altLang="en-US" sz="4000" dirty="0">
                <a:latin typeface="Calibri" panose="020F0502020204030204" pitchFamily="34" charset="0"/>
              </a:rPr>
              <a:t> </a:t>
            </a:r>
            <a:br>
              <a:rPr lang="en-US" altLang="en-US" sz="4400" dirty="0">
                <a:latin typeface="Calibri" panose="020F0502020204030204" pitchFamily="34" charset="0"/>
              </a:rPr>
            </a:br>
            <a:r>
              <a:rPr lang="en-US" altLang="en-US" sz="2800" dirty="0">
                <a:latin typeface="Calibri" panose="020F0502020204030204" pitchFamily="34" charset="0"/>
              </a:rPr>
              <a:t>Pediatric Weight Management Program</a:t>
            </a:r>
            <a:endParaRPr lang="en-US" altLang="en-US" sz="4400" i="1" dirty="0">
              <a:latin typeface="Calibri" panose="020F0502020204030204" pitchFamily="34" charset="0"/>
            </a:endParaRP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3E587CFF-81A2-45B9-9E24-99C1AE1BFB13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841056" y="2160586"/>
            <a:ext cx="8763000" cy="941283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Times" panose="02020603050405020304" pitchFamily="18" charset="0"/>
              <a:buNone/>
            </a:pPr>
            <a:r>
              <a:rPr lang="en-US" altLang="en-US" sz="3600" b="0" i="0" dirty="0">
                <a:latin typeface="Calibri" panose="020F0502020204030204" pitchFamily="34" charset="0"/>
              </a:rPr>
              <a:t>Practice Coach &amp; Clinician Champion Training – Part 3</a:t>
            </a:r>
            <a:endParaRPr lang="en-US" altLang="en-US" sz="3600" b="0" dirty="0"/>
          </a:p>
        </p:txBody>
      </p:sp>
      <p:sp>
        <p:nvSpPr>
          <p:cNvPr id="6" name="TextBox 3">
            <a:extLst>
              <a:ext uri="{FF2B5EF4-FFF2-40B4-BE49-F238E27FC236}">
                <a16:creationId xmlns:a16="http://schemas.microsoft.com/office/drawing/2014/main" id="{78C1D82C-5A16-4912-B95A-BE7666348DC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87944" y="3522910"/>
            <a:ext cx="8839200" cy="11418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Aft>
                <a:spcPts val="1200"/>
              </a:spcAft>
              <a:buClr>
                <a:srgbClr val="003366"/>
              </a:buClr>
              <a:buSzPct val="85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1pPr>
            <a:lvl2pPr marL="742950" indent="-285750">
              <a:spcAft>
                <a:spcPts val="1200"/>
              </a:spcAft>
              <a:buClr>
                <a:srgbClr val="003366"/>
              </a:buClr>
              <a:buSzPct val="85000"/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2pPr>
            <a:lvl3pPr marL="1143000" indent="-228600">
              <a:spcAft>
                <a:spcPts val="1200"/>
              </a:spcAft>
              <a:buClr>
                <a:srgbClr val="003366"/>
              </a:buClr>
              <a:buSzPct val="85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3pPr>
            <a:lvl4pPr marL="1600200" indent="-228600">
              <a:spcAft>
                <a:spcPts val="1200"/>
              </a:spcAft>
              <a:buClr>
                <a:srgbClr val="003366"/>
              </a:buClr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4pPr>
            <a:lvl5pPr marL="2057400" indent="-228600"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pitchFamily="34" charset="-128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ts val="600"/>
              </a:spcAft>
              <a:buClr>
                <a:srgbClr val="003366"/>
              </a:buClr>
              <a:buSzPct val="85000"/>
              <a:buFont typeface="Times" panose="02020603050405020304" pitchFamily="18" charset="0"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Arial" pitchFamily="34" charset="0"/>
              </a:rPr>
              <a:t>Presenter Name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Pct val="85000"/>
              <a:buFont typeface="Times" panose="02020603050405020304" pitchFamily="18" charset="0"/>
              <a:buNone/>
              <a:tabLst/>
              <a:defRPr/>
            </a:pPr>
            <a:r>
              <a:rPr kumimoji="0" lang="en-US" altLang="en-US" sz="20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Arial" pitchFamily="34" charset="0"/>
              </a:rPr>
              <a:t>Presenter department and roles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3366"/>
              </a:buClr>
              <a:buSzPct val="85000"/>
              <a:buFont typeface="Times" panose="02020603050405020304" pitchFamily="18" charset="0"/>
              <a:buNone/>
              <a:tabLst/>
              <a:defRPr/>
            </a:pPr>
            <a:r>
              <a:rPr kumimoji="0" lang="en-US" altLang="en-US" sz="24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Calibri" panose="020F0502020204030204" pitchFamily="34" charset="0"/>
                <a:ea typeface="MS PGothic" pitchFamily="34" charset="-128"/>
                <a:cs typeface="Arial" pitchFamily="34" charset="0"/>
              </a:rPr>
              <a:t>Date</a:t>
            </a:r>
            <a:endParaRPr kumimoji="0" lang="en-US" altLang="en-US" sz="2400" b="0" i="1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 pitchFamily="34" charset="0"/>
              <a:ea typeface="MS PGothic" pitchFamily="34" charset="-128"/>
              <a:cs typeface="Arial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D98FFE53-C454-4E20-A392-6B548E91281F}"/>
              </a:ext>
            </a:extLst>
          </p:cNvPr>
          <p:cNvSpPr txBox="1"/>
          <p:nvPr/>
        </p:nvSpPr>
        <p:spPr>
          <a:xfrm>
            <a:off x="294498" y="5826518"/>
            <a:ext cx="2434492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050" dirty="0"/>
              <a:t>*Note: Please use this presentation as</a:t>
            </a:r>
          </a:p>
          <a:p>
            <a:r>
              <a:rPr lang="en-US" sz="1050" dirty="0"/>
              <a:t>a template and feel free to update</a:t>
            </a:r>
          </a:p>
          <a:p>
            <a:r>
              <a:rPr lang="en-US" sz="1050" dirty="0"/>
              <a:t>with site specific information and</a:t>
            </a:r>
          </a:p>
          <a:p>
            <a:r>
              <a:rPr lang="en-US" sz="1050" dirty="0"/>
              <a:t>updated references.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70F68095-681A-4341-AF97-528C4E10917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886678A-A0DD-4A61-940E-0015ED4E8837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3C0816B2-D272-3119-E58A-2BF9B490EC0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40391072"/>
              </p:ext>
            </p:extLst>
          </p:nvPr>
        </p:nvGraphicFramePr>
        <p:xfrm>
          <a:off x="2207863" y="2409419"/>
          <a:ext cx="7776274" cy="35378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776274">
                  <a:extLst>
                    <a:ext uri="{9D8B030D-6E8A-4147-A177-3AD203B41FA5}">
                      <a16:colId xmlns:a16="http://schemas.microsoft.com/office/drawing/2014/main" val="775855044"/>
                    </a:ext>
                  </a:extLst>
                </a:gridCol>
              </a:tblGrid>
              <a:tr h="1776338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24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Questions can be sent ahead of discussion session</a:t>
                      </a: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24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Presenter facilitates discussion</a:t>
                      </a: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24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Introduction of implementation staff</a:t>
                      </a: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2400" b="0" dirty="0">
                          <a:solidFill>
                            <a:schemeClr val="tx2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Brief mention of tools available </a:t>
                      </a:r>
                    </a:p>
                    <a:p>
                      <a:pPr marL="0" marR="0" lvl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None/>
                      </a:pPr>
                      <a:endParaRPr lang="en-US" sz="600" b="0" dirty="0">
                        <a:solidFill>
                          <a:schemeClr val="tx2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8499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4912931"/>
                  </a:ext>
                </a:extLst>
              </a:tr>
              <a:tr h="974850"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End with any remaining questions and contact information</a:t>
                      </a:r>
                    </a:p>
                    <a:p>
                      <a:pPr marL="342900" marR="0" lvl="0" indent="-34290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Char char="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Send recap of session to participants</a:t>
                      </a:r>
                    </a:p>
                    <a:p>
                      <a:pPr marL="0" marR="0" lvl="0" indent="0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itchFamily="2" charset="2"/>
                        <a:buNone/>
                      </a:pPr>
                      <a:endParaRPr lang="en-US" sz="600" b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68580" marR="68580" marT="0" marB="0">
                    <a:lnL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6350" cap="flat" cmpd="sng" algn="ctr">
                      <a:solidFill>
                        <a:srgbClr val="0066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7218603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35EA5BAF-56D9-4D99-97E7-FD44A8AD1F13}"/>
              </a:ext>
            </a:extLst>
          </p:cNvPr>
          <p:cNvSpPr txBox="1"/>
          <p:nvPr/>
        </p:nvSpPr>
        <p:spPr>
          <a:xfrm>
            <a:off x="311150" y="1107163"/>
            <a:ext cx="11214100" cy="993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sng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*Note: this training session can be led by a clinician champion or a practice coach or both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0BD86CC1-4389-430C-9944-E401DF0987D1}"/>
              </a:ext>
            </a:extLst>
          </p:cNvPr>
          <p:cNvSpPr txBox="1"/>
          <p:nvPr/>
        </p:nvSpPr>
        <p:spPr>
          <a:xfrm>
            <a:off x="311150" y="429278"/>
            <a:ext cx="6096000" cy="65883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28600" marR="0" lvl="0" indent="-22860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i="0" u="none" strike="noStrike" kern="1200" cap="none" spc="0" normalizeH="0" baseline="0" noProof="0" dirty="0">
                <a:ln>
                  <a:noFill/>
                </a:ln>
                <a:solidFill>
                  <a:srgbClr val="003399"/>
                </a:solidFill>
                <a:effectLst/>
                <a:uLnTx/>
                <a:uFillTx/>
                <a:latin typeface="Calibri" panose="020F0502020204030204" pitchFamily="34" charset="0"/>
                <a:ea typeface="ＭＳ Ｐゴシック"/>
                <a:cs typeface="Calibri" panose="020F0502020204030204" pitchFamily="34" charset="0"/>
              </a:rPr>
              <a:t>Tips on running discussion: </a:t>
            </a:r>
          </a:p>
        </p:txBody>
      </p:sp>
    </p:spTree>
    <p:extLst>
      <p:ext uri="{BB962C8B-B14F-4D97-AF65-F5344CB8AC3E}">
        <p14:creationId xmlns:p14="http://schemas.microsoft.com/office/powerpoint/2010/main" val="2844100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>
            <a:extLst>
              <a:ext uri="{FF2B5EF4-FFF2-40B4-BE49-F238E27FC236}">
                <a16:creationId xmlns:a16="http://schemas.microsoft.com/office/drawing/2014/main" id="{5DD73830-B0E2-4F22-9C7C-E14F528AD862}"/>
              </a:ext>
            </a:extLst>
          </p:cNvPr>
          <p:cNvSpPr txBox="1">
            <a:spLocks/>
          </p:cNvSpPr>
          <p:nvPr/>
        </p:nvSpPr>
        <p:spPr bwMode="auto">
          <a:xfrm>
            <a:off x="406400" y="457200"/>
            <a:ext cx="11927255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Autofit/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4000">
                <a:solidFill>
                  <a:srgbClr val="003399"/>
                </a:solidFill>
                <a:latin typeface="Calibri" panose="020F0502020204030204" pitchFamily="34" charset="0"/>
                <a:ea typeface="MS PGothic" pitchFamily="34" charset="-128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7CA4"/>
                </a:solidFill>
                <a:latin typeface="Arial" charset="0"/>
                <a:ea typeface="MS PGothic" pitchFamily="34" charset="-128"/>
                <a:cs typeface="Arial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7CA4"/>
                </a:solidFill>
                <a:latin typeface="Arial" charset="0"/>
                <a:ea typeface="MS PGothic" pitchFamily="34" charset="-128"/>
                <a:cs typeface="Arial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7CA4"/>
                </a:solidFill>
                <a:latin typeface="Arial" charset="0"/>
                <a:ea typeface="MS PGothic" pitchFamily="34" charset="-128"/>
                <a:cs typeface="Arial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2800">
                <a:solidFill>
                  <a:srgbClr val="007CA4"/>
                </a:solidFill>
                <a:latin typeface="Arial" charset="0"/>
                <a:ea typeface="MS PGothic" pitchFamily="34" charset="-128"/>
                <a:cs typeface="Arial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Palatino" charset="0"/>
                <a:ea typeface="ＭＳ Ｐゴシック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Palatino" charset="0"/>
                <a:ea typeface="ＭＳ Ｐゴシック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Palatino" charset="0"/>
                <a:ea typeface="ＭＳ Ｐゴシック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2"/>
                </a:solidFill>
                <a:latin typeface="Palatino" charset="0"/>
                <a:ea typeface="ＭＳ Ｐゴシック" charset="-128"/>
              </a:defRPr>
            </a:lvl9pPr>
          </a:lstStyle>
          <a:p>
            <a:r>
              <a:rPr lang="en-US" sz="3600" kern="0" dirty="0"/>
              <a:t>Discussion Questions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865FA8D-73F4-418E-9C8F-4D14EEF7B50F}"/>
              </a:ext>
            </a:extLst>
          </p:cNvPr>
          <p:cNvSpPr txBox="1">
            <a:spLocks/>
          </p:cNvSpPr>
          <p:nvPr/>
        </p:nvSpPr>
        <p:spPr>
          <a:xfrm>
            <a:off x="406400" y="1145576"/>
            <a:ext cx="11272363" cy="436939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SzPct val="85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1pPr>
            <a:lvl2pPr marL="742950" indent="-285750" algn="l" rtl="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SzPct val="85000"/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2pPr>
            <a:lvl3pPr marL="1143000" indent="-228600" algn="l" rtl="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SzPct val="85000"/>
              <a:buFont typeface="Times" panose="02020603050405020304" pitchFamily="18" charset="0"/>
              <a:buChar char="•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3pPr>
            <a:lvl4pPr marL="1600200" indent="-228600" algn="l" rtl="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–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4pPr>
            <a:lvl5pPr marL="2057400" indent="-228600" algn="l" rtl="0" eaLnBrk="0" fontAlgn="base" hangingPunct="0">
              <a:spcBef>
                <a:spcPct val="0"/>
              </a:spcBef>
              <a:spcAft>
                <a:spcPts val="1200"/>
              </a:spcAft>
              <a:buClr>
                <a:srgbClr val="003366"/>
              </a:buClr>
              <a:buChar char="»"/>
              <a:defRPr sz="2000">
                <a:solidFill>
                  <a:schemeClr val="tx1"/>
                </a:solidFill>
                <a:latin typeface="Arial" pitchFamily="34" charset="0"/>
                <a:ea typeface="MS PGothic" pitchFamily="34" charset="-128"/>
                <a:cs typeface="Arial" pitchFamily="34" charset="0"/>
              </a:defRPr>
            </a:lvl5pPr>
            <a:lvl6pPr marL="2514600" indent="-228600" algn="l" rtl="0" eaLnBrk="1" fontAlgn="base" hangingPunct="1">
              <a:spcBef>
                <a:spcPct val="0"/>
              </a:spcBef>
              <a:spcAft>
                <a:spcPct val="20000"/>
              </a:spcAft>
              <a:defRPr sz="28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1" fontAlgn="base" hangingPunct="1">
              <a:spcBef>
                <a:spcPct val="0"/>
              </a:spcBef>
              <a:spcAft>
                <a:spcPct val="20000"/>
              </a:spcAft>
              <a:defRPr sz="28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1" fontAlgn="base" hangingPunct="1">
              <a:spcBef>
                <a:spcPct val="0"/>
              </a:spcBef>
              <a:spcAft>
                <a:spcPct val="20000"/>
              </a:spcAft>
              <a:defRPr sz="28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1" fontAlgn="base" hangingPunct="1">
              <a:spcBef>
                <a:spcPct val="0"/>
              </a:spcBef>
              <a:spcAft>
                <a:spcPct val="20000"/>
              </a:spcAft>
              <a:defRPr sz="28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lvl="0"/>
            <a:r>
              <a:rPr lang="en-US" dirty="0"/>
              <a:t>How do you plan to introduce the program to providers? </a:t>
            </a:r>
            <a:endParaRPr lang="en-US" sz="1600" dirty="0"/>
          </a:p>
          <a:p>
            <a:pPr lvl="0"/>
            <a:r>
              <a:rPr lang="en-US" dirty="0"/>
              <a:t>How do you hope the provider tells patients about this program? </a:t>
            </a:r>
            <a:endParaRPr lang="en-US" sz="1600" dirty="0"/>
          </a:p>
          <a:p>
            <a:pPr lvl="0"/>
            <a:r>
              <a:rPr lang="en-US" dirty="0"/>
              <a:t>How do you plan to support providers and all staff during initial roll out? </a:t>
            </a:r>
            <a:endParaRPr lang="en-US" sz="1600" dirty="0"/>
          </a:p>
          <a:p>
            <a:pPr lvl="1"/>
            <a:r>
              <a:rPr lang="en-US" dirty="0"/>
              <a:t>How often do you plan to check in with providers once the roll out has occurred?</a:t>
            </a:r>
            <a:endParaRPr lang="en-US" sz="1600" dirty="0"/>
          </a:p>
          <a:p>
            <a:pPr lvl="0"/>
            <a:r>
              <a:rPr lang="en-US" dirty="0"/>
              <a:t>What are you looking forward to in this project? Any specific component that makes you excited? </a:t>
            </a:r>
            <a:endParaRPr lang="en-US" sz="1600" dirty="0"/>
          </a:p>
          <a:p>
            <a:pPr lvl="0"/>
            <a:r>
              <a:rPr lang="en-US" dirty="0"/>
              <a:t>What challenges or barriers do you anticipate from the implementation of this project?</a:t>
            </a:r>
            <a:endParaRPr lang="en-US" sz="1600" dirty="0"/>
          </a:p>
          <a:p>
            <a:pPr lvl="1"/>
            <a:r>
              <a:rPr lang="en-US" dirty="0"/>
              <a:t>How do you hope to counteract these challenges? </a:t>
            </a:r>
            <a:endParaRPr lang="en-US" sz="1600" dirty="0"/>
          </a:p>
          <a:p>
            <a:pPr lvl="0"/>
            <a:r>
              <a:rPr lang="en-US" dirty="0"/>
              <a:t>Have you participated in projects similar to this and what important lessons have you learned that can carry over to this project? </a:t>
            </a:r>
            <a:endParaRPr lang="en-US" sz="1600" dirty="0"/>
          </a:p>
        </p:txBody>
      </p:sp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DED5A965-4CEF-44C0-908A-759AA0B306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pPr>
              <a:defRPr/>
            </a:pPr>
            <a:fld id="{2886678A-A0DD-4A61-940E-0015ED4E8837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2661630"/>
      </p:ext>
    </p:extLst>
  </p:cSld>
  <p:clrMapOvr>
    <a:masterClrMapping/>
  </p:clrMapOvr>
</p:sld>
</file>

<file path=ppt/theme/theme1.xml><?xml version="1.0" encoding="utf-8"?>
<a:theme xmlns:a="http://schemas.openxmlformats.org/drawingml/2006/main" name="1_Transplant_r1b">
  <a:themeElements>
    <a:clrScheme name="Default Design 13">
      <a:dk1>
        <a:srgbClr val="000000"/>
      </a:dk1>
      <a:lt1>
        <a:srgbClr val="999999"/>
      </a:lt1>
      <a:dk2>
        <a:srgbClr val="FFFFFF"/>
      </a:dk2>
      <a:lt2>
        <a:srgbClr val="808080"/>
      </a:lt2>
      <a:accent1>
        <a:srgbClr val="006100"/>
      </a:accent1>
      <a:accent2>
        <a:srgbClr val="007DA3"/>
      </a:accent2>
      <a:accent3>
        <a:srgbClr val="CACACA"/>
      </a:accent3>
      <a:accent4>
        <a:srgbClr val="000000"/>
      </a:accent4>
      <a:accent5>
        <a:srgbClr val="AAB7AA"/>
      </a:accent5>
      <a:accent6>
        <a:srgbClr val="007193"/>
      </a:accent6>
      <a:hlink>
        <a:srgbClr val="FD7500"/>
      </a:hlink>
      <a:folHlink>
        <a:srgbClr val="CC0002"/>
      </a:folHlink>
    </a:clrScheme>
    <a:fontScheme name="Default Design">
      <a:majorFont>
        <a:latin typeface="Palatino"/>
        <a:ea typeface="ＭＳ Ｐゴシック"/>
        <a:cs typeface=""/>
      </a:majorFont>
      <a:minorFont>
        <a:latin typeface="Univers 47 CondensedLigh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999999"/>
        </a:lt1>
        <a:dk2>
          <a:srgbClr val="FFFFFF"/>
        </a:dk2>
        <a:lt2>
          <a:srgbClr val="808080"/>
        </a:lt2>
        <a:accent1>
          <a:srgbClr val="006100"/>
        </a:accent1>
        <a:accent2>
          <a:srgbClr val="007DA3"/>
        </a:accent2>
        <a:accent3>
          <a:srgbClr val="CACACA"/>
        </a:accent3>
        <a:accent4>
          <a:srgbClr val="000000"/>
        </a:accent4>
        <a:accent5>
          <a:srgbClr val="AAB7AA"/>
        </a:accent5>
        <a:accent6>
          <a:srgbClr val="007193"/>
        </a:accent6>
        <a:hlink>
          <a:srgbClr val="FD7500"/>
        </a:hlink>
        <a:folHlink>
          <a:srgbClr val="CC00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Transplant_r1b">
  <a:themeElements>
    <a:clrScheme name="Default Design 13">
      <a:dk1>
        <a:srgbClr val="000000"/>
      </a:dk1>
      <a:lt1>
        <a:srgbClr val="999999"/>
      </a:lt1>
      <a:dk2>
        <a:srgbClr val="FFFFFF"/>
      </a:dk2>
      <a:lt2>
        <a:srgbClr val="808080"/>
      </a:lt2>
      <a:accent1>
        <a:srgbClr val="006100"/>
      </a:accent1>
      <a:accent2>
        <a:srgbClr val="007DA3"/>
      </a:accent2>
      <a:accent3>
        <a:srgbClr val="CACACA"/>
      </a:accent3>
      <a:accent4>
        <a:srgbClr val="000000"/>
      </a:accent4>
      <a:accent5>
        <a:srgbClr val="AAB7AA"/>
      </a:accent5>
      <a:accent6>
        <a:srgbClr val="007193"/>
      </a:accent6>
      <a:hlink>
        <a:srgbClr val="FD7500"/>
      </a:hlink>
      <a:folHlink>
        <a:srgbClr val="CC0002"/>
      </a:folHlink>
    </a:clrScheme>
    <a:fontScheme name="Default Design">
      <a:majorFont>
        <a:latin typeface="Palatino"/>
        <a:ea typeface="ＭＳ Ｐゴシック"/>
        <a:cs typeface=""/>
      </a:majorFont>
      <a:minorFont>
        <a:latin typeface="Univers 47 CondensedLight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Lucida Grande" charset="0"/>
            <a:ea typeface="ＭＳ Ｐゴシック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999999"/>
        </a:lt1>
        <a:dk2>
          <a:srgbClr val="FFFFFF"/>
        </a:dk2>
        <a:lt2>
          <a:srgbClr val="808080"/>
        </a:lt2>
        <a:accent1>
          <a:srgbClr val="006100"/>
        </a:accent1>
        <a:accent2>
          <a:srgbClr val="007DA3"/>
        </a:accent2>
        <a:accent3>
          <a:srgbClr val="CACACA"/>
        </a:accent3>
        <a:accent4>
          <a:srgbClr val="000000"/>
        </a:accent4>
        <a:accent5>
          <a:srgbClr val="AAB7AA"/>
        </a:accent5>
        <a:accent6>
          <a:srgbClr val="007193"/>
        </a:accent6>
        <a:hlink>
          <a:srgbClr val="FD7500"/>
        </a:hlink>
        <a:folHlink>
          <a:srgbClr val="CC000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2649</TotalTime>
  <Words>241</Words>
  <Application>Microsoft Office PowerPoint</Application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2" baseType="lpstr">
      <vt:lpstr>Arial</vt:lpstr>
      <vt:lpstr>Calibri</vt:lpstr>
      <vt:lpstr>Lucida Grande</vt:lpstr>
      <vt:lpstr>Palatino</vt:lpstr>
      <vt:lpstr>Symbol</vt:lpstr>
      <vt:lpstr>Times</vt:lpstr>
      <vt:lpstr>Univers 47 CondensedLight</vt:lpstr>
      <vt:lpstr>1_Transplant_r1b</vt:lpstr>
      <vt:lpstr>2_Transplant_r1b</vt:lpstr>
      <vt:lpstr>Connect for Health  Pediatric Weight Management Program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Dissemination and Implementation of Effective Childhood Obesity Treatment Innovations: “PCORI D&amp;I Grant”</dc:title>
  <dc:creator>Mini, Fernanda Neri</dc:creator>
  <cp:lastModifiedBy>Granadeno, Jazmin A.</cp:lastModifiedBy>
  <cp:revision>115</cp:revision>
  <dcterms:created xsi:type="dcterms:W3CDTF">2019-07-19T17:16:26Z</dcterms:created>
  <dcterms:modified xsi:type="dcterms:W3CDTF">2022-09-16T14:52:12Z</dcterms:modified>
</cp:coreProperties>
</file>