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78" r:id="rId4"/>
    <p:sldMasterId id="2147483694" r:id="rId5"/>
  </p:sldMasterIdLst>
  <p:notesMasterIdLst>
    <p:notesMasterId r:id="rId27"/>
  </p:notesMasterIdLst>
  <p:sldIdLst>
    <p:sldId id="497" r:id="rId6"/>
    <p:sldId id="653" r:id="rId7"/>
    <p:sldId id="667" r:id="rId8"/>
    <p:sldId id="680" r:id="rId9"/>
    <p:sldId id="671" r:id="rId10"/>
    <p:sldId id="662" r:id="rId11"/>
    <p:sldId id="681" r:id="rId12"/>
    <p:sldId id="685" r:id="rId13"/>
    <p:sldId id="628" r:id="rId14"/>
    <p:sldId id="683" r:id="rId15"/>
    <p:sldId id="669" r:id="rId16"/>
    <p:sldId id="631" r:id="rId17"/>
    <p:sldId id="676" r:id="rId18"/>
    <p:sldId id="660" r:id="rId19"/>
    <p:sldId id="673" r:id="rId20"/>
    <p:sldId id="630" r:id="rId21"/>
    <p:sldId id="668" r:id="rId22"/>
    <p:sldId id="670" r:id="rId23"/>
    <p:sldId id="677" r:id="rId24"/>
    <p:sldId id="678" r:id="rId25"/>
    <p:sldId id="6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i, Fernanda Neri" initials="MFN" lastIdx="1" clrIdx="0">
    <p:extLst>
      <p:ext uri="{19B8F6BF-5375-455C-9EA6-DF929625EA0E}">
        <p15:presenceInfo xmlns:p15="http://schemas.microsoft.com/office/powerpoint/2012/main" userId="S-1-5-21-8915387-943144406-1916815836-1086525" providerId="AD"/>
      </p:ext>
    </p:extLst>
  </p:cmAuthor>
  <p:cmAuthor id="2" name="Farrar-Muir, Haley" initials="FMH" lastIdx="2" clrIdx="1">
    <p:extLst>
      <p:ext uri="{19B8F6BF-5375-455C-9EA6-DF929625EA0E}">
        <p15:presenceInfo xmlns:p15="http://schemas.microsoft.com/office/powerpoint/2012/main" userId="S::hfarrar@MGH.HARVARD.EDU::6f57a30a-03b9-4d6b-85b7-e89cef3195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500"/>
    <a:srgbClr val="006699"/>
    <a:srgbClr val="FD9134"/>
    <a:srgbClr val="FF9900"/>
    <a:srgbClr val="003399"/>
    <a:srgbClr val="F8D048"/>
    <a:srgbClr val="FFFFFF"/>
    <a:srgbClr val="C2C2C2"/>
    <a:srgbClr val="B0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75850" autoAdjust="0"/>
  </p:normalViewPr>
  <p:slideViewPr>
    <p:cSldViewPr snapToGrid="0" showGuides="1">
      <p:cViewPr varScale="1">
        <p:scale>
          <a:sx n="95" d="100"/>
          <a:sy n="95" d="100"/>
        </p:scale>
        <p:origin x="1608" y="184"/>
      </p:cViewPr>
      <p:guideLst>
        <p:guide orient="horz" pos="4320"/>
        <p:guide pos="3024"/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12T10:43:19.349" idx="1">
    <p:pos x="5465" y="261"/>
    <p:text>use same side from other pp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18940-BC96-4596-B339-D6E28519063A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AA10-43C4-48E0-8492-2CA7B1E1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1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medicine.com/doi/full/10.2217/cer-2021-007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82A1BF3-7B31-4BDB-8A1D-4AF82A206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6CBA94-614F-4145-B367-155BAB07CE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0EE442F-24B5-4211-BAEF-7AAEE6DF4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12B96F9-075D-4E70-94F0-B4DF7CE58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imes" panose="02020603050405020304" pitchFamily="18" charset="0"/>
              </a:rPr>
              <a:t>Suggested Presenter: Expert in childhood obesity or clinician champion</a:t>
            </a:r>
          </a:p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navigator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79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SITES – Please customize with your own EHR screenshots</a:t>
            </a:r>
          </a:p>
          <a:p>
            <a:endParaRPr lang="en-US" dirty="0"/>
          </a:p>
          <a:p>
            <a:r>
              <a:rPr lang="en-US" dirty="0"/>
              <a:t>Can also talk about other ways children will be flagged based on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4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SITES – Please customize with your own EHR screenshots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3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SITES – Please customize with your own tip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55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2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5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72D919D-3033-40B1-89BB-503E65700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4A87C-B1CD-4360-8A91-5CE5AA9B22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571371E-C805-4979-9A32-FC129DD90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5147DA8-1724-401A-8BDE-316782903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4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2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CEC35411-A397-4965-96B3-87EE567E8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08A5140-6440-4B28-AE44-D499E536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04D4987F-ADA0-4DC7-B1F4-6647B5E06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31DDB-A70F-425C-8595-CF445423BC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January 2018, we examined 2-year BMI z-score outcomes to assess for sustainability of the interventions’ effectiveness. We found that intervention effects on BMI z-score were maintained in both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endParaRPr lang="en-US" sz="1200" baseline="0" dirty="0">
              <a:effectLst/>
              <a:latin typeface="+mn-lt"/>
              <a:ea typeface="+mn-ea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Simione, M., et al. (2021). Implementation of the Connect for Health pediatric weight management program: study protocol and baseline characteristics. Journal of Comparative Effectiveness Research, 10(11), 881–892.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https://www.futuremedicine.com/doi/full/10.2217/cer-2021-0076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D77E11F-CA3F-4F7D-BA9A-76CC702FE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4D2C0E-1CE8-481F-A38F-4EE8CF764D58}" type="slidenum">
              <a:rPr lang="en-US" altLang="en-US" sz="120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4F13C82-683D-4BF2-80DD-78844340B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BD39BF9-58E8-4A8C-95AB-5D1C73623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>
              <a:solidFill>
                <a:srgbClr val="003399"/>
              </a:solidFill>
              <a:highlight>
                <a:srgbClr val="FFFF00"/>
              </a:highlight>
              <a:sym typeface="Wingdings 3" panose="05040102010807070707" pitchFamily="18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Customize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D21DCE-7BA1-4240-A753-B93CFCBB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123618D-69F6-45DD-8B78-55A2CF1BF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03" y="5486399"/>
            <a:ext cx="3250267" cy="132721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AD1366D-6948-4C95-AFBB-4C1C508E4B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661835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9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1600D2F-4CC6-4736-B340-2A58BC5C6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13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7E51244-7012-48D5-B837-E2B91C80E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54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C6650C-2B5E-4F62-AC56-D87D80A3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46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286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83164C-844B-417F-A519-B1FD0338E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3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740F1-37B8-4576-A236-5B392CCD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40BFF11-4968-4383-A8B9-718FBB113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75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87839-5BE6-4D21-ABBF-92909EBD7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8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92CE44-FF4B-4C1A-92FC-4EBA5C0FA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27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60ADA2A-A785-4A51-8127-4D7DAF821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8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8B04DE4-99AC-4993-9422-E07449AB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50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00E33-51E1-46E9-9DA0-0E524F6A0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11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9144000" cy="1066800"/>
          </a:xfrm>
        </p:spPr>
        <p:txBody>
          <a:bodyPr/>
          <a:lstStyle>
            <a:lvl1pPr>
              <a:defRPr sz="4000">
                <a:solidFill>
                  <a:srgbClr val="003399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73261-B55F-4CFA-973B-0F5362135D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2886678A-A0DD-4A61-940E-0015ED4E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53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F37EC75-1CFF-4F0B-AF14-DA851C3AA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0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68EC96-56B5-48AC-898C-B06B1E4D8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9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472ED96-506C-4080-862F-09C99C56F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7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CBA333-3968-4595-8419-8CA0CF344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3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286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EC49AC6-D123-47A7-9DBC-B04A5C305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539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9144000" cy="1066800"/>
          </a:xfrm>
        </p:spPr>
        <p:txBody>
          <a:bodyPr/>
          <a:lstStyle>
            <a:lvl1pPr>
              <a:defRPr sz="4000">
                <a:solidFill>
                  <a:srgbClr val="003399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B0D0DE-1C7F-4FBE-B2EF-FC624150C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1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7D52FD-1C94-4857-AE6F-E6C3C954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9F92A2-C429-4449-8573-3F05BD487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3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73DDD9-848A-4AF7-AA32-BECB238CF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11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DAE34DA-7203-4EA8-9821-6DB84E07B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4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8E7C516-FD98-4F45-8638-FAA2E98D4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18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0C6677-7ECF-4CD5-A0F1-5FCBA05B6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6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60234-2145-4FB1-A1F4-32BCB681E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5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C960A15-98C9-4A10-9FCD-D24A72B66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2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FBA2275-EE72-4B91-8483-81895FD8A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2B7BC57-912A-4418-A16A-62B2E166C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5075D1F3-F759-4B49-813A-DE4E16C956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C021BCAB-36CC-40BF-A281-8670CB503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6149" name="Straight Connector 6">
            <a:extLst>
              <a:ext uri="{FF2B5EF4-FFF2-40B4-BE49-F238E27FC236}">
                <a16:creationId xmlns:a16="http://schemas.microsoft.com/office/drawing/2014/main" id="{6F683117-5FA6-44F3-BED6-8B0C52CC1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47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4781F2B-67B5-42ED-8708-013BF7FDC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55C8B7E-1903-4D8C-86A3-5FD507BE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E619841-E5BA-426D-9A1D-4E93B27CF7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E218513B-0F4B-42E1-800E-CE249D899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197" name="Straight Connector 6">
            <a:extLst>
              <a:ext uri="{FF2B5EF4-FFF2-40B4-BE49-F238E27FC236}">
                <a16:creationId xmlns:a16="http://schemas.microsoft.com/office/drawing/2014/main" id="{89FBC2BD-3127-4781-AAD8-FD55C5752E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DF27BE3-DDB8-4AE4-BF47-898F91E5AA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F87CDDB-68AB-4B97-9C14-D0BD361DC3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4663813-40A6-47C6-9D06-800ADED99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1DC4808-534E-42B8-A9F1-ED2D4D29D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BB33A50-72A2-4EEA-95B4-F8C3EE8B0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2886678A-A0DD-4A61-940E-0015ED4E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5125" name="Straight Connector 6">
            <a:extLst>
              <a:ext uri="{FF2B5EF4-FFF2-40B4-BE49-F238E27FC236}">
                <a16:creationId xmlns:a16="http://schemas.microsoft.com/office/drawing/2014/main" id="{E4A62760-F6B0-49B4-9D48-A5D943F6D5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A752DD4-77EC-4D56-B195-0834A93765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09683D2-9326-46F5-823F-22248BEBC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3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E6DBE-AD83-4D21-A13A-A98271D0D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A92B89-18F3-4F53-AEAE-346E1AD5D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BB33A50-72A2-4EEA-95B4-F8C3EE8B0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1D128724-898A-46D2-BA87-62C4C7FE2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5125" name="Straight Connector 6">
            <a:extLst>
              <a:ext uri="{FF2B5EF4-FFF2-40B4-BE49-F238E27FC236}">
                <a16:creationId xmlns:a16="http://schemas.microsoft.com/office/drawing/2014/main" id="{A6AFA89C-3F84-4B08-9815-A3CABA21F1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A8EEA13-B6EC-4381-AE80-E51D646C82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9223E88-B260-4AEA-82C6-D6AFDEFC30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0DDCF2-2873-4DE2-A115-1C3811325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4088875-A8F2-4BB5-A4D9-2199A97AA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E619841-E5BA-426D-9A1D-4E93B27CF7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DEB99743-DCB4-4BED-B6CA-7BD5333D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197" name="Straight Connector 6">
            <a:extLst>
              <a:ext uri="{FF2B5EF4-FFF2-40B4-BE49-F238E27FC236}">
                <a16:creationId xmlns:a16="http://schemas.microsoft.com/office/drawing/2014/main" id="{3D68F102-8A93-4EAF-9E3B-7CA9B04484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8813AF8-208F-40EC-8580-1733F1DC0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9C7C325-A4D9-4C95-8235-987115C30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4hprogram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753774/" TargetMode="External"/><Relationship Id="rId7" Type="http://schemas.openxmlformats.org/officeDocument/2006/relationships/hyperlink" Target="https://www.futuremedicine.com/doi/full/10.2217/cer-2021-007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4hprogram.com/" TargetMode="External"/><Relationship Id="rId5" Type="http://schemas.openxmlformats.org/officeDocument/2006/relationships/hyperlink" Target="https://www.ncbi.nlm.nih.gov/pubmed/25996181" TargetMode="External"/><Relationship Id="rId4" Type="http://schemas.openxmlformats.org/officeDocument/2006/relationships/hyperlink" Target="https://www.ncbi.nlm.nih.gov/pmc/articles/PMC607567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D4A5BBA-29E4-4EC7-A2C8-444D27C8AC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8957" y="90199"/>
            <a:ext cx="10553701" cy="2209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4000" i="1" dirty="0">
                <a:latin typeface="Calibri" panose="020F0502020204030204" pitchFamily="34" charset="0"/>
              </a:rPr>
              <a:t>Connect for Health</a:t>
            </a:r>
            <a:r>
              <a:rPr lang="en-US" altLang="en-US" sz="4000" dirty="0">
                <a:latin typeface="Calibri" panose="020F0502020204030204" pitchFamily="34" charset="0"/>
              </a:rPr>
              <a:t> </a:t>
            </a:r>
            <a:br>
              <a:rPr lang="en-US" altLang="en-US" sz="44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Pediatric Weight Management Program Overview</a:t>
            </a:r>
            <a:endParaRPr lang="en-US" altLang="en-US" sz="4400" i="1" dirty="0">
              <a:latin typeface="Calibri" panose="020F050202020403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E587CFF-81A2-45B9-9E24-99C1AE1BFB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1056" y="2160586"/>
            <a:ext cx="8763000" cy="94128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3600" b="0" i="0" dirty="0">
                <a:latin typeface="Calibri" panose="020F0502020204030204" pitchFamily="34" charset="0"/>
              </a:rPr>
              <a:t>Practice Coach &amp; Clinician Champion Training – Part 2</a:t>
            </a:r>
            <a:endParaRPr lang="en-US" altLang="en-US" sz="3600" b="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8C1D82C-5A16-4912-B95A-BE7666348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944" y="3522910"/>
            <a:ext cx="8839200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itchFamily="34" charset="0"/>
              </a:rPr>
              <a:t>Presenter Name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itchFamily="34" charset="0"/>
              </a:rPr>
              <a:t>Presenter department and roles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itchFamily="34" charset="0"/>
              </a:rPr>
              <a:t>Date</a:t>
            </a:r>
            <a:endParaRPr kumimoji="0" lang="en-US" altLang="en-US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FFE53-C454-4E20-A392-6B548E91281F}"/>
              </a:ext>
            </a:extLst>
          </p:cNvPr>
          <p:cNvSpPr txBox="1"/>
          <p:nvPr/>
        </p:nvSpPr>
        <p:spPr>
          <a:xfrm>
            <a:off x="294498" y="5826518"/>
            <a:ext cx="24344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*Note: Please use this presentation as</a:t>
            </a:r>
          </a:p>
          <a:p>
            <a:r>
              <a:rPr lang="en-US" sz="1050" dirty="0"/>
              <a:t>a template and feel free to update</a:t>
            </a:r>
          </a:p>
          <a:p>
            <a:r>
              <a:rPr lang="en-US" sz="1050" dirty="0"/>
              <a:t>with site specific information and</a:t>
            </a:r>
          </a:p>
          <a:p>
            <a:r>
              <a:rPr lang="en-US" sz="1050" dirty="0"/>
              <a:t>updated references.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683703A-5147-4FDE-A534-53772EA04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911" y="56215"/>
            <a:ext cx="11353800" cy="1295400"/>
          </a:xfrm>
        </p:spPr>
        <p:txBody>
          <a:bodyPr/>
          <a:lstStyle/>
          <a:p>
            <a:r>
              <a:rPr lang="en-US" altLang="en-US" sz="3800" i="1" dirty="0">
                <a:solidFill>
                  <a:srgbClr val="003399"/>
                </a:solidFill>
                <a:latin typeface="Calibri" panose="020F0502020204030204" pitchFamily="34" charset="0"/>
              </a:rPr>
              <a:t>Connect for Health </a:t>
            </a:r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Bundle </a:t>
            </a:r>
            <a:r>
              <a:rPr lang="en-US" altLang="en-US" sz="3800" u="sng" dirty="0">
                <a:solidFill>
                  <a:srgbClr val="003399"/>
                </a:solidFill>
                <a:latin typeface="Calibri" panose="020F0502020204030204" pitchFamily="34" charset="0"/>
              </a:rPr>
              <a:t>for families</a:t>
            </a:r>
            <a:endParaRPr lang="en-US" altLang="en-US" sz="3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97F6A9-E053-1A42-991A-4647365B3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044" y="1149264"/>
            <a:ext cx="11233533" cy="30111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000" b="1" dirty="0">
                <a:latin typeface="Calibri" panose="020F0502020204030204" pitchFamily="34" charset="0"/>
                <a:ea typeface="+mn-ea"/>
              </a:rPr>
              <a:t>Parent &amp; child facing tools:</a:t>
            </a:r>
          </a:p>
          <a:p>
            <a:pPr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Educational materials to support behavior change self-management;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Social- and community-informed text messages;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Connections to community resources.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B69C2-B213-4073-BC57-95441FFD0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4726010" y="4483485"/>
            <a:ext cx="1759902" cy="18228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F1BC1-4E87-402C-AB46-C72D2554C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/>
          <a:stretch/>
        </p:blipFill>
        <p:spPr>
          <a:xfrm>
            <a:off x="8675495" y="2562329"/>
            <a:ext cx="2630788" cy="3386682"/>
          </a:xfrm>
          <a:prstGeom prst="rect">
            <a:avLst/>
          </a:prstGeom>
        </p:spPr>
      </p:pic>
      <p:pic>
        <p:nvPicPr>
          <p:cNvPr id="8" name="Picture 2" descr="http://www.purposelaunch.com/wp-content/uploads/2010/05/iphone-3gs-bk-l.jpg">
            <a:extLst>
              <a:ext uri="{FF2B5EF4-FFF2-40B4-BE49-F238E27FC236}">
                <a16:creationId xmlns:a16="http://schemas.microsoft.com/office/drawing/2014/main" id="{6ACFBB56-7BE9-4894-8DA2-07133A11AC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856" r="10068" b="2856"/>
          <a:stretch>
            <a:fillRect/>
          </a:stretch>
        </p:blipFill>
        <p:spPr bwMode="auto">
          <a:xfrm>
            <a:off x="1881570" y="4979976"/>
            <a:ext cx="755259" cy="13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8A46E-35DE-44CC-8999-85984ACBB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4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5BC25F-1A73-4FE0-A950-41CC763F8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/>
          <a:stretch/>
        </p:blipFill>
        <p:spPr>
          <a:xfrm>
            <a:off x="7156737" y="847120"/>
            <a:ext cx="3966890" cy="51637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69B62F-C422-45CD-930F-8A7141255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911" y="56215"/>
            <a:ext cx="11353800" cy="1295400"/>
          </a:xfrm>
        </p:spPr>
        <p:txBody>
          <a:bodyPr/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Educational Materials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83F355-58FE-49E1-9624-A140ACC9C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B2712-E5C6-4B8F-939D-3625A58C5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83" y="1099368"/>
            <a:ext cx="6023370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9EE4EDC-F2D9-4233-9B1C-55814848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Text Messaging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660DC-FB4B-4934-BC50-0C6AD0AFAA44}"/>
              </a:ext>
            </a:extLst>
          </p:cNvPr>
          <p:cNvSpPr txBox="1"/>
          <p:nvPr/>
        </p:nvSpPr>
        <p:spPr>
          <a:xfrm>
            <a:off x="406399" y="1225689"/>
            <a:ext cx="67765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1-2 scheduled messages sent per week for one year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Self-monitoring messages to help parents track child’s health-related behaviors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Skills training messages that delivered tips and encouraged families to work towards the targeted goal for each behavior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Messages that connect families to resources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DA3"/>
              </a:buClr>
              <a:buFont typeface="Courier New" panose="02070309020205020404" pitchFamily="49" charset="0"/>
              <a:buChar char="o"/>
              <a:defRPr/>
            </a:pPr>
            <a:endParaRPr lang="en-US" sz="3000" dirty="0">
              <a:solidFill>
                <a:srgbClr val="0061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" name="Picture 2" descr="http://www.purposelaunch.com/wp-content/uploads/2010/05/iphone-3gs-bk-l.jpg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856" r="10068" b="2856"/>
          <a:stretch>
            <a:fillRect/>
          </a:stretch>
        </p:blipFill>
        <p:spPr bwMode="auto">
          <a:xfrm>
            <a:off x="7004428" y="2133600"/>
            <a:ext cx="1571247" cy="27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5"/>
          <p:cNvSpPr/>
          <p:nvPr/>
        </p:nvSpPr>
        <p:spPr bwMode="auto">
          <a:xfrm>
            <a:off x="9195924" y="1198010"/>
            <a:ext cx="2736031" cy="2399510"/>
          </a:xfrm>
          <a:prstGeom prst="wedgeRoundRectCallout">
            <a:avLst>
              <a:gd name="adj1" fmla="val -73504"/>
              <a:gd name="adj2" fmla="val 4844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0" name="Speech Bubble: Rectangle with Corners Rounded 9"/>
          <p:cNvSpPr/>
          <p:nvPr/>
        </p:nvSpPr>
        <p:spPr bwMode="auto">
          <a:xfrm>
            <a:off x="8668639" y="4121134"/>
            <a:ext cx="3263316" cy="1838586"/>
          </a:xfrm>
          <a:prstGeom prst="wedgeRoundRectCallout">
            <a:avLst>
              <a:gd name="adj1" fmla="val -49107"/>
              <a:gd name="adj2" fmla="val -7331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5312" y="4313872"/>
            <a:ext cx="3236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3399"/>
                </a:solidFill>
              </a:rPr>
              <a:t>Check out </a:t>
            </a:r>
            <a:r>
              <a:rPr lang="en-US" b="1" dirty="0" err="1">
                <a:solidFill>
                  <a:srgbClr val="003399"/>
                </a:solidFill>
              </a:rPr>
              <a:t>ChopChop</a:t>
            </a:r>
            <a:r>
              <a:rPr lang="en-US" b="1" dirty="0">
                <a:solidFill>
                  <a:srgbClr val="003399"/>
                </a:solidFill>
              </a:rPr>
              <a:t> Magazine for kids online and get your kids helping in the kitchen. Healthy cooking ideas and lots of fun!</a:t>
            </a:r>
          </a:p>
          <a:p>
            <a:pPr lvl="0" algn="ctr"/>
            <a:r>
              <a:rPr lang="en-US" b="1" u="sng" dirty="0" err="1">
                <a:solidFill>
                  <a:srgbClr val="003399"/>
                </a:solidFill>
              </a:rPr>
              <a:t>www.chopchopmag</a:t>
            </a:r>
            <a:endParaRPr lang="en-US" b="1" u="sng" dirty="0">
              <a:solidFill>
                <a:srgbClr val="0033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6C1DE-58EE-4F12-B222-8AD5497A0142}"/>
              </a:ext>
            </a:extLst>
          </p:cNvPr>
          <p:cNvSpPr/>
          <p:nvPr/>
        </p:nvSpPr>
        <p:spPr>
          <a:xfrm>
            <a:off x="9281603" y="1282271"/>
            <a:ext cx="2554238" cy="231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lvl="0" algn="ctr">
              <a:lnSpc>
                <a:spcPct val="115000"/>
              </a:lnSpc>
              <a:tabLst>
                <a:tab pos="5534025" algn="l"/>
              </a:tabLst>
            </a:pPr>
            <a:r>
              <a:rPr lang="en-US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sleep do kids need? 2 year-olds need 11-14 hours including naps. 3-5 year-olds need 10-13 hours a night, and 6-12 year-olds need 9-11 hours.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A80AD-1FF0-49B7-9A86-3A814818E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9EE4EDC-F2D9-4233-9B1C-55814848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3399"/>
                </a:solidFill>
                <a:latin typeface="Calibri" panose="020F0502020204030204" pitchFamily="34" charset="0"/>
              </a:rPr>
              <a:t>Neighborhood Resource Guide</a:t>
            </a:r>
          </a:p>
        </p:txBody>
      </p:sp>
      <p:sp>
        <p:nvSpPr>
          <p:cNvPr id="6" name="Speech Bubble: Rectangle with Corners Rounded 5"/>
          <p:cNvSpPr/>
          <p:nvPr/>
        </p:nvSpPr>
        <p:spPr bwMode="auto">
          <a:xfrm>
            <a:off x="6543914" y="1236986"/>
            <a:ext cx="4936187" cy="2607901"/>
          </a:xfrm>
          <a:prstGeom prst="wedgeRoundRectCallout">
            <a:avLst>
              <a:gd name="adj1" fmla="val -85857"/>
              <a:gd name="adj2" fmla="val 2009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CCFD2-DA70-4DBC-BCE9-32CDA2679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988579" y="1793462"/>
            <a:ext cx="3519103" cy="36449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D37A6A9-6357-4D16-8199-E85A037110C9}"/>
              </a:ext>
            </a:extLst>
          </p:cNvPr>
          <p:cNvSpPr/>
          <p:nvPr/>
        </p:nvSpPr>
        <p:spPr bwMode="auto">
          <a:xfrm>
            <a:off x="6605662" y="4015073"/>
            <a:ext cx="4984084" cy="2495896"/>
          </a:xfrm>
          <a:prstGeom prst="wedgeRoundRectCallout">
            <a:avLst>
              <a:gd name="adj1" fmla="val -87092"/>
              <a:gd name="adj2" fmla="val -2602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C2542-BB3B-4FF6-A667-C13BFDF56A66}"/>
              </a:ext>
            </a:extLst>
          </p:cNvPr>
          <p:cNvSpPr txBox="1"/>
          <p:nvPr/>
        </p:nvSpPr>
        <p:spPr>
          <a:xfrm>
            <a:off x="6923707" y="1622106"/>
            <a:ext cx="41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Insert Resource Name Here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Description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Days and Hours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Address </a:t>
            </a:r>
          </a:p>
          <a:p>
            <a:r>
              <a:rPr lang="en-US" sz="1800" b="0" i="0" u="sng" strike="noStrike" baseline="0" dirty="0">
                <a:solidFill>
                  <a:srgbClr val="FD9134"/>
                </a:solidFill>
                <a:latin typeface="Arial" panose="020B0604020202020204" pitchFamily="34" charset="0"/>
              </a:rPr>
              <a:t>Website Link</a:t>
            </a:r>
            <a:endParaRPr 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9A42C-ED22-4FEE-BB8C-2DEE47E7F707}"/>
              </a:ext>
            </a:extLst>
          </p:cNvPr>
          <p:cNvSpPr txBox="1"/>
          <p:nvPr/>
        </p:nvSpPr>
        <p:spPr>
          <a:xfrm>
            <a:off x="6995029" y="4230007"/>
            <a:ext cx="448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Insert Resource Name Here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Description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Days and Hours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Address </a:t>
            </a:r>
          </a:p>
          <a:p>
            <a:r>
              <a:rPr lang="en-US" sz="1800" b="0" i="0" u="sng" strike="noStrike" baseline="0" dirty="0">
                <a:solidFill>
                  <a:srgbClr val="FD9134"/>
                </a:solidFill>
                <a:latin typeface="Arial" panose="020B0604020202020204" pitchFamily="34" charset="0"/>
              </a:rPr>
              <a:t>Website Link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2A13-D896-4282-A929-64C9A0AC2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7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683703A-5147-4FDE-A534-53772EA04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3517"/>
            <a:ext cx="10878879" cy="1295400"/>
          </a:xfrm>
        </p:spPr>
        <p:txBody>
          <a:bodyPr/>
          <a:lstStyle/>
          <a:p>
            <a:r>
              <a:rPr lang="en-US" altLang="en-US" sz="3800" i="1" dirty="0">
                <a:solidFill>
                  <a:srgbClr val="003399"/>
                </a:solidFill>
                <a:latin typeface="Calibri" panose="020F0502020204030204" pitchFamily="34" charset="0"/>
              </a:rPr>
              <a:t>Connect for Health </a:t>
            </a:r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Bundle </a:t>
            </a:r>
            <a:r>
              <a:rPr lang="en-US" altLang="en-US" sz="3800" u="sng" dirty="0">
                <a:solidFill>
                  <a:srgbClr val="003399"/>
                </a:solidFill>
                <a:latin typeface="Calibri" panose="020F0502020204030204" pitchFamily="34" charset="0"/>
              </a:rPr>
              <a:t>for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38EB-E9F9-FD42-8D6B-C861DEA32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87" y="1483353"/>
            <a:ext cx="11474301" cy="4168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Flagging of children with BMI ≥ 85</a:t>
            </a:r>
            <a:r>
              <a:rPr lang="en-US" sz="3000" baseline="30000" dirty="0">
                <a:latin typeface="Calibri" panose="020F0502020204030204" pitchFamily="34" charset="0"/>
                <a:ea typeface="+mn-ea"/>
              </a:rPr>
              <a:t>th</a:t>
            </a:r>
            <a:r>
              <a:rPr lang="en-US" sz="3000" dirty="0">
                <a:latin typeface="Calibri" panose="020F0502020204030204" pitchFamily="34" charset="0"/>
                <a:ea typeface="+mn-ea"/>
              </a:rPr>
              <a:t>/ 95</a:t>
            </a:r>
            <a:r>
              <a:rPr lang="en-US" sz="3000" baseline="30000" dirty="0">
                <a:latin typeface="Calibri" panose="020F0502020204030204" pitchFamily="34" charset="0"/>
                <a:ea typeface="+mn-ea"/>
              </a:rPr>
              <a:t>th</a:t>
            </a:r>
            <a:r>
              <a:rPr lang="en-US" sz="3000" dirty="0">
                <a:latin typeface="Calibri" panose="020F0502020204030204" pitchFamily="34" charset="0"/>
                <a:ea typeface="+mn-ea"/>
              </a:rPr>
              <a:t> percentile;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000" dirty="0">
              <a:latin typeface="Calibri" panose="020F0502020204030204" pitchFamily="34" charset="0"/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Clinician decision support tools to guide (1) screening;                          (2) management; and (3) follow-up;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000" dirty="0">
              <a:latin typeface="Calibri" panose="020F0502020204030204" pitchFamily="34" charset="0"/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Clinician training and support.</a:t>
            </a:r>
          </a:p>
          <a:p>
            <a:pPr marL="685800" indent="-346075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365760" indent="-685800" algn="l" eaLnBrk="1" hangingPunct="1"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339725" indent="0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339725" indent="0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685800" indent="-346075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685800" indent="-346075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114300" indent="-457200" algn="l" eaLnBrk="1" hangingPunct="1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US" sz="1800" b="1" dirty="0">
              <a:ea typeface="+mn-ea"/>
            </a:endParaRPr>
          </a:p>
          <a:p>
            <a:pPr marL="0" indent="0">
              <a:buNone/>
              <a:defRPr/>
            </a:pPr>
            <a:endParaRPr lang="en-US" sz="1800" b="1" dirty="0"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A9CE2-579B-4E83-9DC0-B38D10425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4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29A8-E6F1-4666-9D9E-D6E473F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itchFamily="34" charset="0"/>
              </a:rPr>
              <a:t>Flagging System for Elevated BMI</a:t>
            </a:r>
            <a:endParaRPr lang="en-US" sz="3800" dirty="0">
              <a:solidFill>
                <a:srgbClr val="006699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9D66AD-D33C-4006-B14C-E4F62A23E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1" y="1343810"/>
            <a:ext cx="11350170" cy="434340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[*Note: Please insert site specific screenshot of flagging system such as a “Best Practice Alert (BPA)” that fires based on height and weight, and the child's BMI]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87903C-27C4-4110-AE84-512110582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8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6">
            <a:extLst>
              <a:ext uri="{FF2B5EF4-FFF2-40B4-BE49-F238E27FC236}">
                <a16:creationId xmlns:a16="http://schemas.microsoft.com/office/drawing/2014/main" id="{B2DED433-F249-4DE3-8227-54B959880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54769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en-US" sz="3800" dirty="0">
                <a:solidFill>
                  <a:srgbClr val="002C86"/>
                </a:solidFill>
                <a:latin typeface="Calibri" panose="020F0502020204030204" pitchFamily="34" charset="0"/>
              </a:rPr>
              <a:t>Clinical Decision Support Tools</a:t>
            </a:r>
            <a:endParaRPr lang="en-US" altLang="en-US" sz="3800" dirty="0">
              <a:solidFill>
                <a:srgbClr val="002C86"/>
              </a:solidFill>
            </a:endParaRPr>
          </a:p>
        </p:txBody>
      </p:sp>
      <p:sp>
        <p:nvSpPr>
          <p:cNvPr id="111619" name="Content Placeholder 7">
            <a:extLst>
              <a:ext uri="{FF2B5EF4-FFF2-40B4-BE49-F238E27FC236}">
                <a16:creationId xmlns:a16="http://schemas.microsoft.com/office/drawing/2014/main" id="{B7B509DA-02F2-43D0-BF5F-056CBAC06E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3538" y="1121569"/>
            <a:ext cx="5287813" cy="507451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Diagnoses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Lab orders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Structured note template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Patient education materials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Text message enrollment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Referrals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Follow-up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After visit summary</a:t>
            </a:r>
          </a:p>
          <a:p>
            <a:pPr eaLnBrk="1" hangingPunct="1"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27EED-98A4-4D7F-9D84-38E43F2A63C9}"/>
              </a:ext>
            </a:extLst>
          </p:cNvPr>
          <p:cNvSpPr txBox="1"/>
          <p:nvPr/>
        </p:nvSpPr>
        <p:spPr>
          <a:xfrm>
            <a:off x="6540651" y="1993637"/>
            <a:ext cx="5045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*Note: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Customize with site specific list of content in the clinical decision support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6D95-CC28-446C-AB05-8AB314853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05AEC-3CEC-4A0C-BDD1-F818BAA4A469}"/>
              </a:ext>
            </a:extLst>
          </p:cNvPr>
          <p:cNvSpPr txBox="1"/>
          <p:nvPr/>
        </p:nvSpPr>
        <p:spPr>
          <a:xfrm>
            <a:off x="6233332" y="2808354"/>
            <a:ext cx="5659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[Insert site specific screenshot of clinical decision support tools  such as “Smart Set” that displays the following list]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5064-0C20-4C7F-9235-414FECF5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94" y="0"/>
            <a:ext cx="8229600" cy="1066800"/>
          </a:xfrm>
        </p:spPr>
        <p:txBody>
          <a:bodyPr/>
          <a:lstStyle/>
          <a:p>
            <a:r>
              <a:rPr lang="en-US" sz="3800" dirty="0">
                <a:solidFill>
                  <a:srgbClr val="003399"/>
                </a:solidFill>
              </a:rPr>
              <a:t>Clinician Training and Support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2E92BD-F288-4D09-9F95-25BC7030ECB1}"/>
              </a:ext>
            </a:extLst>
          </p:cNvPr>
          <p:cNvSpPr txBox="1">
            <a:spLocks/>
          </p:cNvSpPr>
          <p:nvPr/>
        </p:nvSpPr>
        <p:spPr>
          <a:xfrm>
            <a:off x="4261800" y="1421839"/>
            <a:ext cx="7739462" cy="4189684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>
                <a:latin typeface="Calibri" panose="020F0502020204030204" pitchFamily="34" charset="0"/>
              </a:rPr>
              <a:t>EHR screening and clinical decision support tools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Clinician champions and practice coaches for “at the elbow support”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In-person trainings and check-ins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Tutorials, manuals, EHR Tip Sheets 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Virtual learning community</a:t>
            </a:r>
          </a:p>
          <a:p>
            <a:r>
              <a:rPr lang="en-US" sz="2800" dirty="0">
                <a:latin typeface="Calibri" panose="020F0502020204030204" pitchFamily="34" charset="0"/>
              </a:rPr>
              <a:t>Website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http://c4hprogram.com/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7B860-C7EF-4665-9EEE-DDC5427C5193}"/>
              </a:ext>
            </a:extLst>
          </p:cNvPr>
          <p:cNvGrpSpPr/>
          <p:nvPr/>
        </p:nvGrpSpPr>
        <p:grpSpPr>
          <a:xfrm>
            <a:off x="406400" y="1393173"/>
            <a:ext cx="3777077" cy="1847777"/>
            <a:chOff x="164121" y="3126126"/>
            <a:chExt cx="3536007" cy="1789611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D9B1CD2E-C8F0-4C22-8CE8-5D4E39B923CB}"/>
                </a:ext>
              </a:extLst>
            </p:cNvPr>
            <p:cNvSpPr/>
            <p:nvPr/>
          </p:nvSpPr>
          <p:spPr>
            <a:xfrm>
              <a:off x="164121" y="3126126"/>
              <a:ext cx="3536007" cy="1789611"/>
            </a:xfrm>
            <a:prstGeom prst="homePlat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B2E26D-5FF7-4181-99BB-BE7C53D04E90}"/>
                </a:ext>
              </a:extLst>
            </p:cNvPr>
            <p:cNvSpPr txBox="1"/>
            <p:nvPr/>
          </p:nvSpPr>
          <p:spPr>
            <a:xfrm>
              <a:off x="224302" y="3380191"/>
              <a:ext cx="27910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Strategies to support integration into practice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4008E1A-C518-488A-A85B-82AD906B55A4}"/>
              </a:ext>
            </a:extLst>
          </p:cNvPr>
          <p:cNvSpPr/>
          <p:nvPr/>
        </p:nvSpPr>
        <p:spPr>
          <a:xfrm>
            <a:off x="406400" y="3977181"/>
            <a:ext cx="3777077" cy="1847777"/>
          </a:xfrm>
          <a:prstGeom prst="homePlat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43D6D-A114-4966-AA84-042F2E0929E7}"/>
              </a:ext>
            </a:extLst>
          </p:cNvPr>
          <p:cNvSpPr txBox="1"/>
          <p:nvPr/>
        </p:nvSpPr>
        <p:spPr>
          <a:xfrm>
            <a:off x="288529" y="4352496"/>
            <a:ext cx="3314798" cy="131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 to increase knowledge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AC0071-0606-48CF-B72D-BEC74DAD4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3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AA4812-A91F-4F01-A320-C71F7E747A21}"/>
              </a:ext>
            </a:extLst>
          </p:cNvPr>
          <p:cNvSpPr txBox="1">
            <a:spLocks/>
          </p:cNvSpPr>
          <p:nvPr/>
        </p:nvSpPr>
        <p:spPr>
          <a:xfrm>
            <a:off x="325810" y="2667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3800" kern="0" dirty="0">
                <a:solidFill>
                  <a:srgbClr val="003399"/>
                </a:solidFill>
              </a:rPr>
              <a:t>EHR Tip 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E0B4E-B3C6-4F92-BDB8-0807074D1CEC}"/>
              </a:ext>
            </a:extLst>
          </p:cNvPr>
          <p:cNvSpPr txBox="1"/>
          <p:nvPr/>
        </p:nvSpPr>
        <p:spPr>
          <a:xfrm>
            <a:off x="8691660" y="1693398"/>
            <a:ext cx="3320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*Note: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Please insert site specific Electronic Health Record (EHR) screenshot of tip sheet that highlights on how to use 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Connect for Health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flagging system 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clinical decision support tools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and their location in your EHR system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22A13-C556-4BDC-85CC-17AD19190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CC6F0F-E880-4ED0-A9F7-1A26CF7CF151}"/>
              </a:ext>
            </a:extLst>
          </p:cNvPr>
          <p:cNvGrpSpPr/>
          <p:nvPr/>
        </p:nvGrpSpPr>
        <p:grpSpPr>
          <a:xfrm>
            <a:off x="3500341" y="1098006"/>
            <a:ext cx="4761389" cy="5493294"/>
            <a:chOff x="1076608" y="818606"/>
            <a:chExt cx="4761389" cy="54932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3AF206-19C6-4D20-9CE6-527916B2C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6"/>
            <a:stretch/>
          </p:blipFill>
          <p:spPr>
            <a:xfrm>
              <a:off x="1076608" y="818606"/>
              <a:ext cx="4761389" cy="54932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3CE547-94CB-4E8C-86BF-D6EB1CC83E99}"/>
                </a:ext>
              </a:extLst>
            </p:cNvPr>
            <p:cNvSpPr txBox="1"/>
            <p:nvPr/>
          </p:nvSpPr>
          <p:spPr>
            <a:xfrm>
              <a:off x="1190352" y="2728752"/>
              <a:ext cx="4533900" cy="76944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[Please insert site specific screenshot of vitals that capture height and weight, and the child's BMI] </a:t>
              </a:r>
            </a:p>
            <a:p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D73C57-C969-4ACF-B569-65326CC5F7FC}"/>
                </a:ext>
              </a:extLst>
            </p:cNvPr>
            <p:cNvSpPr txBox="1"/>
            <p:nvPr/>
          </p:nvSpPr>
          <p:spPr>
            <a:xfrm>
              <a:off x="1190951" y="4197160"/>
              <a:ext cx="4533900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900" dirty="0"/>
            </a:p>
            <a:p>
              <a:pPr algn="ctr"/>
              <a:r>
                <a:rPr lang="en-US" sz="1100" dirty="0"/>
                <a:t>[Please insert site specific screenshot of flagging system such as a “Best Practice Alert (BPA)” that shows clinical decision tools options]</a:t>
              </a:r>
            </a:p>
            <a:p>
              <a:pPr algn="ctr"/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775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725F-DB5C-4E9C-B27F-BFE6AE07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08473"/>
            <a:ext cx="10224877" cy="1066800"/>
          </a:xfrm>
        </p:spPr>
        <p:txBody>
          <a:bodyPr/>
          <a:lstStyle/>
          <a:p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  <a:sym typeface="Wingdings 3" panose="05040102010807070707" pitchFamily="18" charset="2"/>
              </a:rPr>
              <a:t>Program Evaluation: Implementation O</a:t>
            </a:r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utcomes</a:t>
            </a:r>
            <a:b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</a:br>
            <a:endParaRPr lang="en-US" sz="3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77650-D772-4D9D-93B8-60AC51D78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2E44D-AFF2-4B70-AB4C-74C65B22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395367"/>
            <a:ext cx="10406774" cy="3432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8E0F3-5624-418C-96EF-04F1D3AE0BC7}"/>
              </a:ext>
            </a:extLst>
          </p:cNvPr>
          <p:cNvSpPr txBox="1"/>
          <p:nvPr/>
        </p:nvSpPr>
        <p:spPr>
          <a:xfrm>
            <a:off x="406400" y="4773790"/>
            <a:ext cx="507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*Healthcare Effectiveness Data and Information Set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A4342-86ED-490D-AA60-DF21FA0C3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E6C8F-EEAC-4A64-8913-F34C01347DE6}"/>
              </a:ext>
            </a:extLst>
          </p:cNvPr>
          <p:cNvSpPr txBox="1"/>
          <p:nvPr/>
        </p:nvSpPr>
        <p:spPr>
          <a:xfrm>
            <a:off x="2361144" y="5670818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8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821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AA7E541-F03C-430E-9ED4-5488B09D7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78" y="248824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Overview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E2BAEFC-EE90-47E3-B04D-F8C857E51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178" y="1371600"/>
            <a:ext cx="10001571" cy="5505450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i="1" dirty="0">
                <a:latin typeface="Calibri" pitchFamily="34" charset="0"/>
              </a:rPr>
              <a:t>Connect for Health </a:t>
            </a:r>
            <a:r>
              <a:rPr lang="en-US" sz="3000" dirty="0">
                <a:latin typeface="Calibri" pitchFamily="34" charset="0"/>
              </a:rPr>
              <a:t>randomized controlled trial</a:t>
            </a:r>
            <a:endParaRPr lang="en-US" sz="3000" dirty="0">
              <a:latin typeface="Calibri" pitchFamily="34" charset="0"/>
              <a:ea typeface="+mn-ea"/>
            </a:endParaRP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Dissemination &amp; implementation of </a:t>
            </a:r>
            <a:r>
              <a:rPr lang="en-US" sz="3000" i="1" dirty="0">
                <a:latin typeface="Calibri" pitchFamily="34" charset="0"/>
                <a:ea typeface="+mn-ea"/>
              </a:rPr>
              <a:t>Connect for Health</a:t>
            </a:r>
            <a:r>
              <a:rPr lang="en-US" sz="3000" dirty="0">
                <a:latin typeface="Calibri" pitchFamily="34" charset="0"/>
                <a:ea typeface="+mn-ea"/>
              </a:rPr>
              <a:t> 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Project goals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Stakeholder engagement</a:t>
            </a: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i="1" dirty="0">
                <a:latin typeface="Calibri" pitchFamily="34" charset="0"/>
                <a:ea typeface="+mn-ea"/>
              </a:rPr>
              <a:t>Connect for Health </a:t>
            </a:r>
            <a:r>
              <a:rPr lang="en-US" sz="3000" dirty="0">
                <a:latin typeface="Calibri" pitchFamily="34" charset="0"/>
                <a:ea typeface="+mn-ea"/>
              </a:rPr>
              <a:t>bundle 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Family-facing tools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Clinician-facing tools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Clinician &amp; staff training</a:t>
            </a: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Program evaluation</a:t>
            </a: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endParaRPr lang="en-US" sz="2800" dirty="0">
              <a:latin typeface="Calibri" pitchFamily="34" charset="0"/>
              <a:ea typeface="+mn-ea"/>
            </a:endParaRPr>
          </a:p>
          <a:p>
            <a:pPr marL="457200" indent="-457200" eaLnBrk="1" hangingPunct="1">
              <a:buFont typeface="Times" charset="0"/>
              <a:buChar char="•"/>
              <a:defRPr/>
            </a:pPr>
            <a:endParaRPr lang="en-US" sz="2800" dirty="0">
              <a:latin typeface="Calibri" pitchFamily="34" charset="0"/>
              <a:ea typeface="+mn-ea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>
              <a:latin typeface="Calibri" pitchFamily="34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68095-681A-4341-AF97-528C4E10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678A-A0DD-4A61-940E-0015ED4E883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0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BDCBF1-F17B-4E90-8ADD-BBB1D08F9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52343"/>
              </p:ext>
            </p:extLst>
          </p:nvPr>
        </p:nvGraphicFramePr>
        <p:xfrm>
          <a:off x="444308" y="2334712"/>
          <a:ext cx="6151597" cy="2103120"/>
        </p:xfrm>
        <a:graphic>
          <a:graphicData uri="http://schemas.openxmlformats.org/drawingml/2006/table">
            <a:tbl>
              <a:tblPr firstRow="1" bandRow="1"/>
              <a:tblGrid>
                <a:gridCol w="3037366">
                  <a:extLst>
                    <a:ext uri="{9D8B030D-6E8A-4147-A177-3AD203B41FA5}">
                      <a16:colId xmlns:a16="http://schemas.microsoft.com/office/drawing/2014/main" val="3362691382"/>
                    </a:ext>
                  </a:extLst>
                </a:gridCol>
                <a:gridCol w="3114231">
                  <a:extLst>
                    <a:ext uri="{9D8B030D-6E8A-4147-A177-3AD203B41FA5}">
                      <a16:colId xmlns:a16="http://schemas.microsoft.com/office/drawing/2014/main" val="2674842727"/>
                    </a:ext>
                  </a:extLst>
                </a:gridCol>
              </a:tblGrid>
              <a:tr h="283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Outcome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Source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69727"/>
                  </a:ext>
                </a:extLst>
              </a:tr>
              <a:tr h="708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Parent’s experiences with care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Parent surveys using</a:t>
                      </a:r>
                      <a:r>
                        <a:rPr lang="en-US" sz="2000" baseline="0" dirty="0"/>
                        <a:t> the </a:t>
                      </a:r>
                      <a:r>
                        <a:rPr lang="en-US" sz="2000" i="1" dirty="0"/>
                        <a:t>Patient Assessment of Chronic Illness Care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422051"/>
                  </a:ext>
                </a:extLst>
              </a:tr>
              <a:tr h="51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Changes in child BMI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BMI from</a:t>
                      </a:r>
                      <a:r>
                        <a:rPr lang="en-US" sz="2000" baseline="0" dirty="0"/>
                        <a:t> EHR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10903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EE09E3-8167-4214-8CC3-910237215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2493"/>
              </p:ext>
            </p:extLst>
          </p:nvPr>
        </p:nvGraphicFramePr>
        <p:xfrm>
          <a:off x="6841224" y="1208881"/>
          <a:ext cx="4246720" cy="549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EEE09E3-8167-4214-8CC3-910237215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1224" y="1208881"/>
                        <a:ext cx="4246720" cy="5496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BE8E9BF-83DE-439F-9E86-26C8E5AC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08473"/>
            <a:ext cx="10224877" cy="1066800"/>
          </a:xfrm>
        </p:spPr>
        <p:txBody>
          <a:bodyPr/>
          <a:lstStyle/>
          <a:p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  <a:sym typeface="Wingdings 3" panose="05040102010807070707" pitchFamily="18" charset="2"/>
              </a:rPr>
              <a:t>Program Evaluation: Effectiveness O</a:t>
            </a:r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utcomes</a:t>
            </a:r>
            <a:b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</a:br>
            <a:endParaRPr lang="en-US" sz="3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EA37E-000C-42A1-B8FE-DA4EFAA53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BFC41-EE92-4C27-A6B3-16E756756F42}"/>
              </a:ext>
            </a:extLst>
          </p:cNvPr>
          <p:cNvSpPr txBox="1"/>
          <p:nvPr/>
        </p:nvSpPr>
        <p:spPr>
          <a:xfrm>
            <a:off x="624241" y="539727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8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137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AA4812-A91F-4F01-A320-C71F7E747A21}"/>
              </a:ext>
            </a:extLst>
          </p:cNvPr>
          <p:cNvSpPr txBox="1">
            <a:spLocks/>
          </p:cNvSpPr>
          <p:nvPr/>
        </p:nvSpPr>
        <p:spPr>
          <a:xfrm>
            <a:off x="325810" y="2667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Resources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B147E-9740-43CA-86DF-FA608CFC1E2E}"/>
              </a:ext>
            </a:extLst>
          </p:cNvPr>
          <p:cNvSpPr txBox="1"/>
          <p:nvPr/>
        </p:nvSpPr>
        <p:spPr>
          <a:xfrm>
            <a:off x="419100" y="1091688"/>
            <a:ext cx="116606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Taveras EM, Marshall R, Sharifi M, et al. Connect for Health: Design of a clinical-community childhood obesity intervention testing best practices of positive outliers. </a:t>
            </a:r>
            <a:r>
              <a:rPr lang="en-US" sz="2000" i="1" dirty="0" err="1">
                <a:latin typeface="Calibri"/>
                <a:cs typeface="Calibri"/>
              </a:rPr>
              <a:t>Contemp</a:t>
            </a:r>
            <a:r>
              <a:rPr lang="en-US" sz="2000" i="1" dirty="0">
                <a:latin typeface="Calibri"/>
                <a:cs typeface="Calibri"/>
              </a:rPr>
              <a:t> Clin Trials</a:t>
            </a:r>
            <a:r>
              <a:rPr lang="en-US" sz="2000" dirty="0">
                <a:latin typeface="Calibri"/>
                <a:cs typeface="Calibri"/>
              </a:rPr>
              <a:t>. 2015;45(Pt B):287–295.</a:t>
            </a:r>
          </a:p>
          <a:p>
            <a:pPr lvl="1"/>
            <a:r>
              <a:rPr lang="en-US" sz="2000" u="sng" dirty="0">
                <a:latin typeface="Calibri"/>
                <a:cs typeface="Calibri"/>
                <a:hlinkClick r:id="rId3"/>
              </a:rPr>
              <a:t>https://www.ncbi.nlm.nih.gov/pmc/articles/PMC4753774/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Taveras EM, Marshall R, Sharifi M, et al. Comparative Effectiveness of Clinical-Community Childhood Obesity Interventions: A Randomized Clinical Trial. </a:t>
            </a:r>
            <a:r>
              <a:rPr lang="en-US" sz="2000" i="1" dirty="0">
                <a:latin typeface="Calibri"/>
                <a:cs typeface="Calibri"/>
              </a:rPr>
              <a:t>JAMA </a:t>
            </a:r>
            <a:r>
              <a:rPr lang="en-US" sz="2000" i="1" dirty="0" err="1">
                <a:latin typeface="Calibri"/>
                <a:cs typeface="Calibri"/>
              </a:rPr>
              <a:t>Pediatr</a:t>
            </a:r>
            <a:r>
              <a:rPr lang="en-US" sz="2000" i="1" dirty="0"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  <a:cs typeface="Calibri"/>
              </a:rPr>
              <a:t> Published online August 01, 2017171(8):e171325. </a:t>
            </a:r>
          </a:p>
          <a:p>
            <a:pPr lvl="1"/>
            <a:r>
              <a:rPr lang="en-US" sz="2000" u="sng" dirty="0">
                <a:latin typeface="Calibri"/>
                <a:cs typeface="Calibri"/>
                <a:hlinkClick r:id="rId4"/>
              </a:rPr>
              <a:t>https://www.ncbi.nlm.nih.gov/pmc/articles/PMC6075674/</a:t>
            </a:r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Price S, </a:t>
            </a:r>
            <a:r>
              <a:rPr lang="en-US" sz="2000" dirty="0" err="1">
                <a:latin typeface="Calibri"/>
                <a:cs typeface="Calibri"/>
              </a:rPr>
              <a:t>Ferisin</a:t>
            </a:r>
            <a:r>
              <a:rPr lang="en-US" sz="2000" dirty="0">
                <a:latin typeface="Calibri"/>
                <a:cs typeface="Calibri"/>
              </a:rPr>
              <a:t> S, Sharifi M, et al. Development and Implementation of an Interactive Text Messaging Campaign to Support Behavior Change in a Childhood Obesity Randomized Controlled Trial. </a:t>
            </a:r>
            <a:r>
              <a:rPr lang="en-US" sz="2000" i="1" dirty="0">
                <a:latin typeface="Calibri"/>
                <a:cs typeface="Calibri"/>
              </a:rPr>
              <a:t>Journal of Health Communication</a:t>
            </a:r>
            <a:r>
              <a:rPr lang="en-US" sz="2000" dirty="0">
                <a:latin typeface="Calibri"/>
                <a:cs typeface="Calibri"/>
              </a:rPr>
              <a:t>, 20:7, 843-850. </a:t>
            </a:r>
            <a:r>
              <a:rPr lang="en-US" sz="2000" u="sng" dirty="0">
                <a:latin typeface="Calibri"/>
                <a:cs typeface="Calibri"/>
                <a:hlinkClick r:id="rId5"/>
              </a:rPr>
              <a:t>https://www.ncbi.nlm.nih.gov/pubmed/25996181</a:t>
            </a:r>
            <a:r>
              <a:rPr lang="en-US" sz="2000" dirty="0">
                <a:latin typeface="Calibri"/>
                <a:cs typeface="Calibri"/>
              </a:rPr>
              <a:t> </a:t>
            </a:r>
            <a:endParaRPr lang="en-US" sz="2000" u="sng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Program website: </a:t>
            </a:r>
            <a:r>
              <a:rPr lang="en-US" sz="2000" u="sng" dirty="0">
                <a:solidFill>
                  <a:srgbClr val="FF6600"/>
                </a:solidFill>
                <a:latin typeface="Calibri"/>
                <a:cs typeface="Calibri"/>
                <a:hlinkClick r:id="rId6"/>
              </a:rPr>
              <a:t>http://c4hprogram.com</a:t>
            </a:r>
            <a:endParaRPr lang="en-US" sz="2000" u="sng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BlinkMacSystemFont"/>
              </a:rPr>
              <a:t>Simione, M., Farrar-Muir, H., Mini, F. N., et al. Implementation of the Connect for Health pediatric weight management program: study protocol and baseline characteristics. Journal of Comparative Effectiveness Research, 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BlinkMacSystemFont"/>
              </a:rPr>
              <a:t>10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BlinkMacSystemFont"/>
              </a:rPr>
              <a:t>(11), 881–892.  </a:t>
            </a:r>
            <a:r>
              <a:rPr lang="en-US" sz="2000" u="sng" dirty="0">
                <a:solidFill>
                  <a:srgbClr val="FD7500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https://www.futuremedicine.com/doi/full/10.2217/cer-2021-0076</a:t>
            </a:r>
            <a:endParaRPr lang="en-US" sz="2000" u="sng" dirty="0">
              <a:solidFill>
                <a:srgbClr val="FD75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Simione, M., Frost, H.M., Cournoyer, R. et al. Engaging stakeholders in the adaptation of the </a:t>
            </a:r>
            <a:r>
              <a:rPr lang="en-US" sz="2000" i="1" dirty="0">
                <a:latin typeface="Calibri"/>
                <a:cs typeface="Calibri"/>
              </a:rPr>
              <a:t>Connect for Health</a:t>
            </a:r>
            <a:r>
              <a:rPr lang="en-US" sz="2000" dirty="0">
                <a:latin typeface="Calibri"/>
                <a:cs typeface="Calibri"/>
              </a:rPr>
              <a:t> pediatric weight management program for national implementation. </a:t>
            </a:r>
            <a:r>
              <a:rPr lang="en-US" sz="2000" i="1" dirty="0">
                <a:latin typeface="Calibri"/>
                <a:cs typeface="Calibri"/>
              </a:rPr>
              <a:t>Implement Sci </a:t>
            </a:r>
            <a:r>
              <a:rPr lang="en-US" sz="2000" i="1" dirty="0" err="1">
                <a:latin typeface="Calibri"/>
                <a:cs typeface="Calibri"/>
              </a:rPr>
              <a:t>Commun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1, 55 (2020). </a:t>
            </a:r>
            <a:r>
              <a:rPr lang="en-US" sz="2000" u="sng" dirty="0">
                <a:solidFill>
                  <a:srgbClr val="FD7500"/>
                </a:solidFill>
                <a:latin typeface="Calibri"/>
                <a:cs typeface="Calibri"/>
              </a:rPr>
              <a:t>https://link.springer.com/article/10.1186/s43058-020-00047-z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E09A3-6028-472C-B4B0-6DAECA1B0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43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D73830-B0E2-4F22-9C7C-E14F528AD862}"/>
              </a:ext>
            </a:extLst>
          </p:cNvPr>
          <p:cNvSpPr txBox="1">
            <a:spLocks/>
          </p:cNvSpPr>
          <p:nvPr/>
        </p:nvSpPr>
        <p:spPr bwMode="auto">
          <a:xfrm>
            <a:off x="406400" y="61121"/>
            <a:ext cx="11927255" cy="11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Calibri" panose="020F0502020204030204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3600" i="1" kern="0" dirty="0"/>
              <a:t>Connect for Health </a:t>
            </a:r>
            <a:r>
              <a:rPr lang="en-US" sz="3600" kern="0" dirty="0"/>
              <a:t>Pediatric Weight Management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65FA8D-73F4-418E-9C8F-4D14EEF7B50F}"/>
              </a:ext>
            </a:extLst>
          </p:cNvPr>
          <p:cNvSpPr txBox="1">
            <a:spLocks/>
          </p:cNvSpPr>
          <p:nvPr/>
        </p:nvSpPr>
        <p:spPr>
          <a:xfrm>
            <a:off x="406400" y="1402725"/>
            <a:ext cx="11272363" cy="4272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000" kern="0" dirty="0">
                <a:latin typeface="Calibri" panose="020F0502020204030204" pitchFamily="34" charset="0"/>
              </a:rPr>
              <a:t>A proven effective, multilevel intervention </a:t>
            </a:r>
          </a:p>
          <a:p>
            <a:pPr marL="0" indent="0">
              <a:buNone/>
            </a:pPr>
            <a:endParaRPr lang="en-US" sz="1600" kern="0" dirty="0">
              <a:latin typeface="Calibri" panose="020F0502020204030204" pitchFamily="34" charset="0"/>
            </a:endParaRPr>
          </a:p>
          <a:p>
            <a:r>
              <a:rPr lang="en-US" sz="3000" kern="0" dirty="0">
                <a:latin typeface="Calibri" panose="020F0502020204030204" pitchFamily="34" charset="0"/>
              </a:rPr>
              <a:t>Program to improve childhood obesity screening, management, and body mass index (BMI)</a:t>
            </a:r>
          </a:p>
          <a:p>
            <a:pPr marL="0" indent="0">
              <a:buNone/>
            </a:pPr>
            <a:endParaRPr lang="en-US" sz="1600" kern="0" dirty="0">
              <a:latin typeface="Calibri" panose="020F0502020204030204" pitchFamily="34" charset="0"/>
            </a:endParaRPr>
          </a:p>
          <a:p>
            <a:r>
              <a:rPr lang="en-US" sz="3000" kern="0" dirty="0">
                <a:latin typeface="Calibri" panose="020F0502020204030204" pitchFamily="34" charset="0"/>
              </a:rPr>
              <a:t>Clinician and family-facing tools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5A965-4CEF-44C0-908A-759AA0B30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678A-A0DD-4A61-940E-0015ED4E883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6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5CDE3D-E467-4351-8837-367581808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41022"/>
              </p:ext>
            </p:extLst>
          </p:nvPr>
        </p:nvGraphicFramePr>
        <p:xfrm>
          <a:off x="6659545" y="177213"/>
          <a:ext cx="4664948" cy="650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2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Connect 4 Health</a:t>
                      </a:r>
                    </a:p>
                  </a:txBody>
                  <a:tcPr marL="68572" marR="68572" marT="34263" marB="34263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Randomized trial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2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2-12 year olds + overweight or obesity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6 pediatrics offices in MA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721 children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1 year duration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29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Calibri" pitchFamily="34" charset="0"/>
                        </a:rPr>
                        <a:t>Intervention Components: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alibri" pitchFamily="34" charset="0"/>
                        </a:rPr>
                        <a:t>Electronic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decision support tools;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Behavior change materials;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Text messaging;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Neighborhood resources;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Health Coaching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5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Outcomes: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Changes in BMI z-score; child quality of life;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>
                          <a:latin typeface="Calibri" pitchFamily="34" charset="0"/>
                        </a:rPr>
                        <a:t>behavior change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8631" name="Picture 2">
            <a:extLst>
              <a:ext uri="{FF2B5EF4-FFF2-40B4-BE49-F238E27FC236}">
                <a16:creationId xmlns:a16="http://schemas.microsoft.com/office/drawing/2014/main" id="{C85F6E49-B8CD-4514-ADF7-5559EC18F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9" y="2025912"/>
            <a:ext cx="5317434" cy="471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4EFED5A7-D493-4895-97FB-8B7D21E3A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33" y="190146"/>
            <a:ext cx="3935375" cy="16069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E2A8E-4262-4E47-8BC7-422057523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CA092-001A-F232-2A1A-2F9DDA567680}"/>
              </a:ext>
            </a:extLst>
          </p:cNvPr>
          <p:cNvSpPr txBox="1"/>
          <p:nvPr/>
        </p:nvSpPr>
        <p:spPr>
          <a:xfrm>
            <a:off x="820271" y="6629400"/>
            <a:ext cx="3980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Taveras et al., 2017, JAMA Peds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E5FC-0F2E-4AEC-BE42-7B04C8E7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4971" y="109089"/>
            <a:ext cx="11161311" cy="1066800"/>
          </a:xfrm>
        </p:spPr>
        <p:txBody>
          <a:bodyPr/>
          <a:lstStyle/>
          <a:p>
            <a:pPr algn="ctr"/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Two-Year Changes in Body Mass Index z Score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1312"/>
            <a:ext cx="8686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576332" y="3548959"/>
            <a:ext cx="2553078" cy="22633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</a:rPr>
              <a:t>Enhanced Primary Care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578001" y="3775295"/>
            <a:ext cx="2553078" cy="54451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</a:rPr>
              <a:t>Enhanced Primary Care + Coaching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1F6D4-5486-4EFD-8D04-86810A307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48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4C484E-69A9-47A5-A4D9-D2C3BAD4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315" y="17416"/>
            <a:ext cx="11921369" cy="1066800"/>
          </a:xfrm>
        </p:spPr>
        <p:txBody>
          <a:bodyPr/>
          <a:lstStyle/>
          <a:p>
            <a:pPr algn="ctr"/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Evaluation of Implementation and effectiveness of the </a:t>
            </a:r>
            <a:b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</a:br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Connect for Health across 4 health systems</a:t>
            </a:r>
            <a:endParaRPr lang="en-US" altLang="en-US" sz="38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CFD88EA-E052-4858-99DA-720C6641A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EA67D-73A0-4356-978C-0A17A35A4005}"/>
              </a:ext>
            </a:extLst>
          </p:cNvPr>
          <p:cNvSpPr txBox="1"/>
          <p:nvPr/>
        </p:nvSpPr>
        <p:spPr>
          <a:xfrm>
            <a:off x="516701" y="1167355"/>
            <a:ext cx="107876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initiative was funded by the Patient-Centered Outcomes Research Institute (PCORI) and the National Institutes of Health (NIH).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Implemented and evaluated in three different states that served diverse patient populations.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Denver Health in Colorado (9 practices)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Prisma Health in South Carolina (7 practices)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Massachusetts General Hospital – Massachusetts (6 practices)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Boston Medical Center – Massachusetts (1 practice)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Clinician and family-facing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For families: Text messaging, educational handouts, community resources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For clinicians: EHR best practice alerts, access to education materials for families, and weight management trainings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Adapted and appropriate for telehealth use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Outcomes of C4H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Changes in BMI, family experience of care, implementation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120C3-B85F-4B47-899C-12965784DCB2}"/>
              </a:ext>
            </a:extLst>
          </p:cNvPr>
          <p:cNvSpPr txBox="1"/>
          <p:nvPr/>
        </p:nvSpPr>
        <p:spPr>
          <a:xfrm>
            <a:off x="1935126" y="6313035"/>
            <a:ext cx="7988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</a:rPr>
              <a:t>Simione et al., 2021, J. Comp. Eff. Res.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6D8A45-A12C-47AA-BC6C-F14F6C312AA3}"/>
              </a:ext>
            </a:extLst>
          </p:cNvPr>
          <p:cNvCxnSpPr>
            <a:cxnSpLocks/>
          </p:cNvCxnSpPr>
          <p:nvPr/>
        </p:nvCxnSpPr>
        <p:spPr>
          <a:xfrm>
            <a:off x="432079" y="6273668"/>
            <a:ext cx="9887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7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90C5-5C59-48C9-B5A4-7730F259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35" y="48216"/>
            <a:ext cx="11575392" cy="1066800"/>
          </a:xfrm>
        </p:spPr>
        <p:txBody>
          <a:bodyPr/>
          <a:lstStyle/>
          <a:p>
            <a:r>
              <a:rPr lang="en-US" sz="3600" dirty="0"/>
              <a:t>W</a:t>
            </a:r>
            <a:r>
              <a:rPr lang="en-US" sz="3800" dirty="0">
                <a:solidFill>
                  <a:srgbClr val="003399"/>
                </a:solidFill>
              </a:rPr>
              <a:t>e have optimized and </a:t>
            </a:r>
            <a:r>
              <a:rPr lang="en-US" sz="3600" dirty="0"/>
              <a:t>a</a:t>
            </a:r>
            <a:r>
              <a:rPr lang="en-US" sz="3800" dirty="0">
                <a:solidFill>
                  <a:srgbClr val="003399"/>
                </a:solidFill>
              </a:rPr>
              <a:t>dapted the </a:t>
            </a:r>
            <a:r>
              <a:rPr lang="en-US" sz="3800" i="1" dirty="0">
                <a:solidFill>
                  <a:srgbClr val="003399"/>
                </a:solidFill>
              </a:rPr>
              <a:t>Connect for Health </a:t>
            </a:r>
            <a:r>
              <a:rPr lang="en-US" sz="3800" dirty="0">
                <a:solidFill>
                  <a:srgbClr val="003399"/>
                </a:solidFill>
              </a:rPr>
              <a:t>at our </a:t>
            </a:r>
            <a:r>
              <a:rPr lang="en-US" sz="3600" dirty="0"/>
              <a:t>site</a:t>
            </a:r>
            <a:r>
              <a:rPr lang="en-US" sz="3800" dirty="0">
                <a:solidFill>
                  <a:srgbClr val="003399"/>
                </a:solidFill>
              </a:rPr>
              <a:t> </a:t>
            </a:r>
            <a:endParaRPr lang="en-US" sz="38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71849-BDAE-4F51-8F80-6DE0DD20941E}"/>
              </a:ext>
            </a:extLst>
          </p:cNvPr>
          <p:cNvSpPr txBox="1"/>
          <p:nvPr/>
        </p:nvSpPr>
        <p:spPr>
          <a:xfrm>
            <a:off x="406053" y="1211895"/>
            <a:ext cx="7780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Engagement of stakeholders to understand needs, preferences, and workflow at each 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Alignment of program with quality improvement metrics and priorities for each site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5A9E6-3915-4DA3-AB0A-F0174ED765E5}"/>
              </a:ext>
            </a:extLst>
          </p:cNvPr>
          <p:cNvGrpSpPr/>
          <p:nvPr/>
        </p:nvGrpSpPr>
        <p:grpSpPr>
          <a:xfrm>
            <a:off x="8518605" y="1287726"/>
            <a:ext cx="3427470" cy="2560739"/>
            <a:chOff x="5048235" y="1640003"/>
            <a:chExt cx="3645508" cy="30715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B59903-C270-4771-9339-AA53BA0DC9E1}"/>
                </a:ext>
              </a:extLst>
            </p:cNvPr>
            <p:cNvSpPr/>
            <p:nvPr/>
          </p:nvSpPr>
          <p:spPr>
            <a:xfrm>
              <a:off x="5048235" y="1640003"/>
              <a:ext cx="3645508" cy="3071544"/>
            </a:xfrm>
            <a:prstGeom prst="rect">
              <a:avLst/>
            </a:prstGeom>
            <a:solidFill>
              <a:srgbClr val="336699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sng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Stakeholders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Families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Clinicians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Medical Staff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Administrators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9440303-06BA-4BCD-9DA7-8688ACDC6E11}"/>
                </a:ext>
              </a:extLst>
            </p:cNvPr>
            <p:cNvSpPr/>
            <p:nvPr/>
          </p:nvSpPr>
          <p:spPr>
            <a:xfrm>
              <a:off x="5529943" y="2525554"/>
              <a:ext cx="312331" cy="314768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A3AA24-E809-4FBB-8DC6-D945A48F1C58}"/>
                </a:ext>
              </a:extLst>
            </p:cNvPr>
            <p:cNvSpPr/>
            <p:nvPr/>
          </p:nvSpPr>
          <p:spPr>
            <a:xfrm>
              <a:off x="5373777" y="3029641"/>
              <a:ext cx="312331" cy="337513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3C658A-E3BF-4E5D-AD67-F6597CE5D659}"/>
                </a:ext>
              </a:extLst>
            </p:cNvPr>
            <p:cNvSpPr/>
            <p:nvPr/>
          </p:nvSpPr>
          <p:spPr>
            <a:xfrm>
              <a:off x="5228629" y="3569162"/>
              <a:ext cx="312331" cy="314768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655B98-0DF0-433C-A748-843CDF0B4FFE}"/>
                </a:ext>
              </a:extLst>
            </p:cNvPr>
            <p:cNvSpPr/>
            <p:nvPr/>
          </p:nvSpPr>
          <p:spPr>
            <a:xfrm>
              <a:off x="5228629" y="4039628"/>
              <a:ext cx="312331" cy="314768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A6268B-DEB7-4B02-9E93-DBE48ECDE7C9}"/>
              </a:ext>
            </a:extLst>
          </p:cNvPr>
          <p:cNvGrpSpPr/>
          <p:nvPr/>
        </p:nvGrpSpPr>
        <p:grpSpPr>
          <a:xfrm>
            <a:off x="3701193" y="4398220"/>
            <a:ext cx="5510329" cy="1775542"/>
            <a:chOff x="3833870" y="3954082"/>
            <a:chExt cx="4633560" cy="13824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42C012-2406-4DEE-8AF6-7D7EE7EADD60}"/>
                </a:ext>
              </a:extLst>
            </p:cNvPr>
            <p:cNvSpPr txBox="1"/>
            <p:nvPr/>
          </p:nvSpPr>
          <p:spPr>
            <a:xfrm>
              <a:off x="4139941" y="3954082"/>
              <a:ext cx="19891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Feedback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50FAD0E7-E0E6-4799-A1CF-B9AD98F689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3870" y="4275949"/>
              <a:ext cx="1542362" cy="977080"/>
            </a:xfrm>
            <a:prstGeom prst="curvedConnector3">
              <a:avLst>
                <a:gd name="adj1" fmla="val -75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B91585-FB8B-4805-A40F-4125A4AB37E8}"/>
                </a:ext>
              </a:extLst>
            </p:cNvPr>
            <p:cNvSpPr txBox="1"/>
            <p:nvPr/>
          </p:nvSpPr>
          <p:spPr>
            <a:xfrm>
              <a:off x="5738633" y="4905211"/>
              <a:ext cx="2728797" cy="43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Adaptation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8D21DC51-6DBA-40A6-AE6A-E31FC9F1EEE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5883008" y="4106510"/>
              <a:ext cx="2147089" cy="1075701"/>
            </a:xfrm>
            <a:prstGeom prst="curvedConnector3">
              <a:avLst>
                <a:gd name="adj1" fmla="val -387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0B9CB-DAC7-43FF-9FD3-8FA802BBC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05C453-B2B3-4E56-B171-DF7B5B4C5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853" y="4497145"/>
            <a:ext cx="3074789" cy="20527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E490C5-5C59-48C9-B5A4-7730F25966C3}"/>
              </a:ext>
            </a:extLst>
          </p:cNvPr>
          <p:cNvSpPr txBox="1">
            <a:spLocks/>
          </p:cNvSpPr>
          <p:nvPr/>
        </p:nvSpPr>
        <p:spPr bwMode="auto">
          <a:xfrm>
            <a:off x="313823" y="0"/>
            <a:ext cx="11551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4000" dirty="0">
                <a:solidFill>
                  <a:srgbClr val="003399"/>
                </a:solidFill>
                <a:sym typeface="Wingdings 3" panose="05040102010807070707" pitchFamily="18" charset="2"/>
              </a:rPr>
              <a:t>Example of How </a:t>
            </a:r>
            <a:r>
              <a:rPr lang="en-US" sz="4000" i="1" dirty="0">
                <a:solidFill>
                  <a:srgbClr val="003399"/>
                </a:solidFill>
                <a:sym typeface="Wingdings 3" panose="05040102010807070707" pitchFamily="18" charset="2"/>
              </a:rPr>
              <a:t>Connect for Health was</a:t>
            </a:r>
            <a:r>
              <a:rPr lang="en-US" sz="4000" dirty="0">
                <a:solidFill>
                  <a:srgbClr val="003399"/>
                </a:solidFill>
                <a:sym typeface="Wingdings 3" panose="05040102010807070707" pitchFamily="18" charset="2"/>
              </a:rPr>
              <a:t> Adapted &amp; Optimized</a:t>
            </a:r>
          </a:p>
        </p:txBody>
      </p:sp>
      <p:sp>
        <p:nvSpPr>
          <p:cNvPr id="16" name="Speech Bubble: Rectangle with Corners Rounded 6"/>
          <p:cNvSpPr/>
          <p:nvPr/>
        </p:nvSpPr>
        <p:spPr>
          <a:xfrm>
            <a:off x="7609364" y="1857870"/>
            <a:ext cx="3809173" cy="2584792"/>
          </a:xfrm>
          <a:prstGeom prst="wedgeRoundRectCallout">
            <a:avLst>
              <a:gd name="adj1" fmla="val -93282"/>
              <a:gd name="adj2" fmla="val -40032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“This is an area that is very frustrating for me because I feel that we don’t have adequate support for caring for these patients”</a:t>
            </a:r>
          </a:p>
        </p:txBody>
      </p:sp>
      <p:sp>
        <p:nvSpPr>
          <p:cNvPr id="17" name="Speech Bubble: Rectangle with Corners Rounded 7"/>
          <p:cNvSpPr/>
          <p:nvPr/>
        </p:nvSpPr>
        <p:spPr>
          <a:xfrm>
            <a:off x="7605890" y="1649332"/>
            <a:ext cx="3809173" cy="2852047"/>
          </a:xfrm>
          <a:prstGeom prst="wedgeRoundRectCallout">
            <a:avLst>
              <a:gd name="adj1" fmla="val -92287"/>
              <a:gd name="adj2" fmla="val -33221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“Things that are relevant in a variety of different cultural contexts like Hispanic families or families from Asian or Indian backgrounds. Broadening the examples of foods that I give would also help.”</a:t>
            </a:r>
          </a:p>
        </p:txBody>
      </p:sp>
      <p:sp>
        <p:nvSpPr>
          <p:cNvPr id="18" name="Speech Bubble: Rectangle with Corners Rounded 8"/>
          <p:cNvSpPr/>
          <p:nvPr/>
        </p:nvSpPr>
        <p:spPr>
          <a:xfrm>
            <a:off x="7614945" y="1611417"/>
            <a:ext cx="3809173" cy="2926047"/>
          </a:xfrm>
          <a:prstGeom prst="wedgeRoundRectCallout">
            <a:avLst>
              <a:gd name="adj1" fmla="val -89799"/>
              <a:gd name="adj2" fmla="val -31580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“Some of our BPAs - the ones that are part of the screen so you can see they’re there, but they’re not obtrusive and they allow you to act on them at any time. I think those are helpful potentially.”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42235" y="1346479"/>
            <a:ext cx="5476566" cy="521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7D9E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8CD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Feedback from clinician interviews</a:t>
            </a:r>
          </a:p>
          <a:p>
            <a:pPr lvl="1">
              <a:buClrTx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Clinicians wanted resources to address pediatric weight management and preferred tools that were culturally appropriate and enhanced patient care without disrupting workflow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232F01-22D7-4FE8-87AE-B50FEF6AF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3E9D4-6E92-04DB-C769-E1F49E5FEC9D}"/>
              </a:ext>
            </a:extLst>
          </p:cNvPr>
          <p:cNvSpPr txBox="1"/>
          <p:nvPr/>
        </p:nvSpPr>
        <p:spPr>
          <a:xfrm>
            <a:off x="3333805" y="5523518"/>
            <a:ext cx="32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Add examples of how you have customized at your site</a:t>
            </a:r>
          </a:p>
        </p:txBody>
      </p:sp>
    </p:spTree>
    <p:extLst>
      <p:ext uri="{BB962C8B-B14F-4D97-AF65-F5344CB8AC3E}">
        <p14:creationId xmlns:p14="http://schemas.microsoft.com/office/powerpoint/2010/main" val="17713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97F6A9-E053-1A42-991A-4647365B3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351" y="1127850"/>
            <a:ext cx="11233533" cy="7110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latin typeface="Calibri" panose="020F0502020204030204" pitchFamily="34" charset="0"/>
                <a:ea typeface="+mn-ea"/>
              </a:rPr>
              <a:t>Based on stakeholder feedback, we have modified</a:t>
            </a:r>
            <a:r>
              <a:rPr lang="is-IS" sz="3200" b="1" dirty="0">
                <a:latin typeface="Calibri" panose="020F0502020204030204" pitchFamily="34" charset="0"/>
                <a:ea typeface="+mn-ea"/>
              </a:rPr>
              <a:t>…</a:t>
            </a:r>
          </a:p>
          <a:p>
            <a:pPr marL="0" indent="0">
              <a:buNone/>
              <a:defRPr/>
            </a:pPr>
            <a:endParaRPr lang="is-IS" sz="3200" b="1" dirty="0">
              <a:latin typeface="Calibri" panose="020F0502020204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US" sz="3200" b="1" dirty="0">
              <a:latin typeface="Calibri" panose="020F0502020204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US" sz="30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E490C5-5C59-48C9-B5A4-7730F25966C3}"/>
              </a:ext>
            </a:extLst>
          </p:cNvPr>
          <p:cNvSpPr txBox="1">
            <a:spLocks/>
          </p:cNvSpPr>
          <p:nvPr/>
        </p:nvSpPr>
        <p:spPr bwMode="auto">
          <a:xfrm>
            <a:off x="427544" y="149835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3800" dirty="0">
                <a:solidFill>
                  <a:srgbClr val="003399"/>
                </a:solidFill>
                <a:sym typeface="Wingdings 3" panose="05040102010807070707" pitchFamily="18" charset="2"/>
              </a:rPr>
              <a:t>Adapting &amp; Optimizing </a:t>
            </a:r>
            <a:r>
              <a:rPr lang="en-US" sz="3800" i="1" dirty="0">
                <a:solidFill>
                  <a:srgbClr val="003399"/>
                </a:solidFill>
                <a:sym typeface="Wingdings 3" panose="05040102010807070707" pitchFamily="18" charset="2"/>
              </a:rPr>
              <a:t>Connect for Health</a:t>
            </a:r>
            <a:r>
              <a:rPr lang="en-US" sz="3800" dirty="0">
                <a:solidFill>
                  <a:srgbClr val="003399"/>
                </a:solidFill>
                <a:sym typeface="Wingdings 3" panose="05040102010807070707" pitchFamily="18" charset="2"/>
              </a:rPr>
              <a:t> </a:t>
            </a:r>
            <a:endParaRPr lang="en-US" sz="38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382" y="1733642"/>
            <a:ext cx="5537200" cy="4343400"/>
          </a:xfrm>
        </p:spPr>
        <p:txBody>
          <a:bodyPr/>
          <a:lstStyle/>
          <a:p>
            <a:r>
              <a:rPr lang="en-US" dirty="0"/>
              <a:t>EHR tools</a:t>
            </a:r>
          </a:p>
          <a:p>
            <a:r>
              <a:rPr lang="en-US" dirty="0"/>
              <a:t>Patient educational materials</a:t>
            </a:r>
          </a:p>
          <a:p>
            <a:r>
              <a:rPr lang="en-US" dirty="0"/>
              <a:t>Text messaging campaign</a:t>
            </a:r>
          </a:p>
          <a:p>
            <a:r>
              <a:rPr lang="en-US" dirty="0"/>
              <a:t>Community-based resources</a:t>
            </a:r>
          </a:p>
          <a:p>
            <a:r>
              <a:rPr lang="en-US" dirty="0"/>
              <a:t>Clinician training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F212F-0E82-44FF-8D4A-864300FE1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30B66-13D0-42D0-A43B-E83B24219CE0}"/>
              </a:ext>
            </a:extLst>
          </p:cNvPr>
          <p:cNvSpPr txBox="1"/>
          <p:nvPr/>
        </p:nvSpPr>
        <p:spPr>
          <a:xfrm>
            <a:off x="8029999" y="2642383"/>
            <a:ext cx="32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Add examples of how you have customized at your 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1595</Words>
  <Application>Microsoft Macintosh PowerPoint</Application>
  <PresentationFormat>Widescreen</PresentationFormat>
  <Paragraphs>237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BlinkMacSystemFont</vt:lpstr>
      <vt:lpstr>Calibri</vt:lpstr>
      <vt:lpstr>Courier New</vt:lpstr>
      <vt:lpstr>Lucida Grande</vt:lpstr>
      <vt:lpstr>Palatino</vt:lpstr>
      <vt:lpstr>Segoe UI</vt:lpstr>
      <vt:lpstr>Times</vt:lpstr>
      <vt:lpstr>Univers 47 CondensedLight</vt:lpstr>
      <vt:lpstr>Wingdings</vt:lpstr>
      <vt:lpstr>1_Transplant_r1b</vt:lpstr>
      <vt:lpstr>2_Transplant_r1b</vt:lpstr>
      <vt:lpstr>Transplant_r1b</vt:lpstr>
      <vt:lpstr>3_Transplant_r1b</vt:lpstr>
      <vt:lpstr>4_Transplant_r1b</vt:lpstr>
      <vt:lpstr>Acrobat Document</vt:lpstr>
      <vt:lpstr>Connect for Health  Pediatric Weight Management Program Overview</vt:lpstr>
      <vt:lpstr>Overview</vt:lpstr>
      <vt:lpstr>PowerPoint Presentation</vt:lpstr>
      <vt:lpstr>PowerPoint Presentation</vt:lpstr>
      <vt:lpstr>Two-Year Changes in Body Mass Index z Score</vt:lpstr>
      <vt:lpstr>Evaluation of Implementation and effectiveness of the  Connect for Health across 4 health systems</vt:lpstr>
      <vt:lpstr>We have optimized and adapted the Connect for Health at our site </vt:lpstr>
      <vt:lpstr>PowerPoint Presentation</vt:lpstr>
      <vt:lpstr>PowerPoint Presentation</vt:lpstr>
      <vt:lpstr>Connect for Health Bundle for families</vt:lpstr>
      <vt:lpstr>Educational Materials</vt:lpstr>
      <vt:lpstr>Text Messaging</vt:lpstr>
      <vt:lpstr>Neighborhood Resource Guide</vt:lpstr>
      <vt:lpstr>Connect for Health Bundle for clinicians</vt:lpstr>
      <vt:lpstr>Flagging System for Elevated BMI</vt:lpstr>
      <vt:lpstr>Clinical Decision Support Tools</vt:lpstr>
      <vt:lpstr>Clinician Training and Support</vt:lpstr>
      <vt:lpstr>PowerPoint Presentation</vt:lpstr>
      <vt:lpstr>Program Evaluation: Implementation Outcomes </vt:lpstr>
      <vt:lpstr>Program Evaluation: Effectiveness Outcomes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and Implementation of Effective Childhood Obesity Treatment Innovations: “PCORI D&amp;I Grant”</dc:title>
  <dc:creator>Mini, Fernanda Neri</dc:creator>
  <cp:lastModifiedBy>Simione, Meg,PHD</cp:lastModifiedBy>
  <cp:revision>113</cp:revision>
  <dcterms:created xsi:type="dcterms:W3CDTF">2019-07-19T17:16:26Z</dcterms:created>
  <dcterms:modified xsi:type="dcterms:W3CDTF">2022-08-01T19:28:33Z</dcterms:modified>
</cp:coreProperties>
</file>