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15" r:id="rId2"/>
    <p:sldMasterId id="2147484121" r:id="rId3"/>
    <p:sldMasterId id="2147484542" r:id="rId4"/>
    <p:sldMasterId id="2147484556" r:id="rId5"/>
    <p:sldMasterId id="2147484635" r:id="rId6"/>
    <p:sldMasterId id="2147484712" r:id="rId7"/>
    <p:sldMasterId id="2147484822" r:id="rId8"/>
    <p:sldMasterId id="2147485686" r:id="rId9"/>
  </p:sldMasterIdLst>
  <p:notesMasterIdLst>
    <p:notesMasterId r:id="rId21"/>
  </p:notesMasterIdLst>
  <p:handoutMasterIdLst>
    <p:handoutMasterId r:id="rId22"/>
  </p:handoutMasterIdLst>
  <p:sldIdLst>
    <p:sldId id="497" r:id="rId10"/>
    <p:sldId id="521" r:id="rId11"/>
    <p:sldId id="647" r:id="rId12"/>
    <p:sldId id="633" r:id="rId13"/>
    <p:sldId id="515" r:id="rId14"/>
    <p:sldId id="662" r:id="rId15"/>
    <p:sldId id="663" r:id="rId16"/>
    <p:sldId id="659" r:id="rId17"/>
    <p:sldId id="661" r:id="rId18"/>
    <p:sldId id="660" r:id="rId19"/>
    <p:sldId id="46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n47" initials="" lastIdx="1" clrIdx="0"/>
  <p:cmAuthor id="2" name="Roche, Brianna" initials="" lastIdx="1" clrIdx="1"/>
  <p:cmAuthor id="3" name="Unknown User1" initials="Unknown User1" lastIdx="1" clrIdx="2"/>
  <p:cmAuthor id="4" name="Granadeno, Jazmin A." initials="GJA" lastIdx="5" clrIdx="3">
    <p:extLst>
      <p:ext uri="{19B8F6BF-5375-455C-9EA6-DF929625EA0E}">
        <p15:presenceInfo xmlns:p15="http://schemas.microsoft.com/office/powerpoint/2012/main" userId="S::JGRANADENO@mgh.harvard.edu::34ef0453-44b1-4886-9240-44335f652cf5" providerId="AD"/>
      </p:ext>
    </p:extLst>
  </p:cmAuthor>
  <p:cmAuthor id="5" name="Santana Solomon" initials="SS" lastIdx="2" clrIdx="4">
    <p:extLst>
      <p:ext uri="{19B8F6BF-5375-455C-9EA6-DF929625EA0E}">
        <p15:presenceInfo xmlns:p15="http://schemas.microsoft.com/office/powerpoint/2012/main" userId="S::sssolom1@sundevils.asu.edu::5a510073-f324-4749-989f-c58980ee3d39" providerId="AD"/>
      </p:ext>
    </p:extLst>
  </p:cmAuthor>
  <p:cmAuthor id="6" name="Simione, Meg" initials="SM" lastIdx="1" clrIdx="5">
    <p:extLst>
      <p:ext uri="{19B8F6BF-5375-455C-9EA6-DF929625EA0E}">
        <p15:presenceInfo xmlns:p15="http://schemas.microsoft.com/office/powerpoint/2012/main" userId="S::msimione@mgh.harvard.edu::6e746016-4d2b-4eb1-8eca-9e9dad04e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1" autoAdjust="0"/>
    <p:restoredTop sz="74354" autoAdjust="0"/>
  </p:normalViewPr>
  <p:slideViewPr>
    <p:cSldViewPr>
      <p:cViewPr varScale="1">
        <p:scale>
          <a:sx n="46" d="100"/>
          <a:sy n="46" d="100"/>
        </p:scale>
        <p:origin x="1932" y="4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D55EE7-B6D5-4F4F-B253-4F0B7224B3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13FA79-71AC-4C88-932C-7F780FBA4A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EABF750-4F80-467E-BB2B-FE41149E619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FFF0BD5-C80C-4994-9977-F4A8476266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04449-6071-A547-81A7-CB96BEC94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ED50FD-C0B2-4D1E-B863-3C22E8354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A27EBE-63F2-46A0-9634-7495FED0C8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F6EFB11-61AB-7ED6-6B07-93F8466789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DC15212-C024-4FC3-984D-2FFF8C4EE2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2E00944-B19C-46B6-B497-A34C5DE65F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D7C4BFC-698A-4FE8-BB40-70268671E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439006-851D-B043-880A-E14DD2D1B5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medicine.com/doi/full/10.2217/cer-2021-007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AF160E9-87E8-A21B-0670-6FF9AEE14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931E2C94-30D7-0E49-9C54-3FFA483EFD5D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391EF4C-FEA6-FCA8-D005-15DF9C195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F6E328B-7610-9B19-7A23-4939F790C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i="0" dirty="0">
                <a:latin typeface="Calibri" panose="020F0502020204030204" pitchFamily="34" charset="0"/>
              </a:rPr>
              <a:t>Presenter Name: Expert in obesity </a:t>
            </a:r>
            <a:endParaRPr lang="en-US" altLang="en-US" sz="12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7D645E08-4E9C-BDE0-F707-53EC37CEA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6CCF0395-9A27-311C-5BB2-A1B17D74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611B8D62-2C2F-A8DB-C7C6-A6866923A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1E5A2482-4D9B-134D-9AB4-3817BB764BC0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5F39A83-4CA6-D455-98E9-06B1FDE6F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411C79F1-F09A-3D41-8FA9-38DD43EA031C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B958C06-C4DD-5F19-B5CF-F613959F1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4141B11-530A-53B8-046D-E441DB9A6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  <a:latin typeface="Calibri" pitchFamily="34" charset="0"/>
                <a:ea typeface="+mn-ea"/>
              </a:rPr>
              <a:t>Implementation or launching </a:t>
            </a:r>
            <a:r>
              <a:rPr lang="en-US" sz="1200" dirty="0">
                <a:latin typeface="Calibri" pitchFamily="34" charset="0"/>
                <a:ea typeface="+mn-ea"/>
              </a:rPr>
              <a:t>team &amp; partners: this can be whoever at you site is helping set this program up at you site</a:t>
            </a:r>
          </a:p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89232C1-18AF-17C9-3319-F28055349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E221972-12FA-7547-761F-CAACC0081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2" charset="0"/>
              </a:rPr>
              <a:t>Staff can be the implementation staff or team involved in launching the program at you site</a:t>
            </a: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053C8771-EBE7-4A71-A0F3-60F0C3E35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4F19C8-0C6A-F548-95ED-1EC9F461806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FFF0B08-95AD-A595-DB80-72948B2C7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D9B6097B-D554-E746-AAB9-1B24D9CF2204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6C8A55E-8BA4-6D58-ADE3-BE4560997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76748D4-B9D8-F634-C950-F9AAA40F7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15233354-CDA9-E3FE-0114-E105F7397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A3125DEB-F516-62CF-85BF-207250897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F874C51-982E-6655-753F-54A8CDB94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C049AC09-8EBA-1A4C-89F9-130677A6BE2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</a:p>
          <a:p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Simione, M., et al. (2021). Implementation of the Connect for Health pediatric weight management program: study protocol and baseline characteristics. Journal of Comparative Effectiveness Research, 10(11), 881–892.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https://www.futuremedicine.com/doi/full/10.2217/cer-2021-0076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FF558D0-5F63-EB44-91E8-D1009865D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B7ECFFC3-479E-6C49-8EFB-C9B365935E87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9A712FF-DF92-CB3C-6827-9E6C07180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33FA2D5-47E0-6D84-0979-AA8D4E5AA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9006-851D-B043-880A-E14DD2D1B5D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1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0125C7B-27EA-C351-1438-85C7000BE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E91E617-FC86-D9E1-DA50-8CA8CD934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>
              <a:latin typeface="Times" pitchFamily="2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E74A408-63C0-7A80-10FE-E7F065CBE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FFD48A3C-DCCB-4C46-B2FC-A66054ACEEAE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mbassy.de/usa/stateimages/massachsuettsseal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mbassy.de/usa/stateimages/massachsuettsseal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2.jpg">
            <a:extLst>
              <a:ext uri="{FF2B5EF4-FFF2-40B4-BE49-F238E27FC236}">
                <a16:creationId xmlns:a16="http://schemas.microsoft.com/office/drawing/2014/main" id="{DFFB1DD2-812D-A441-9C5C-EA6BF95D9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631825"/>
          </a:xfrm>
        </p:spPr>
        <p:txBody>
          <a:bodyPr/>
          <a:lstStyle>
            <a:lvl1pPr algn="ctr">
              <a:defRPr sz="2600">
                <a:solidFill>
                  <a:srgbClr val="237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7772400" cy="3048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23749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CED09-3650-AE5F-C00C-4FEF8E44C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63236"/>
            <a:ext cx="1371600" cy="15890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FD326B0-8614-40E1-AF63-7620E7F1F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2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838200"/>
            <a:ext cx="1981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7912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0BDB1-9B43-4FD7-B39E-0261D1CD8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49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71BF7D-2C5D-74BE-E293-2B970420C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533400"/>
          </a:xfrm>
          <a:prstGeom prst="rect">
            <a:avLst/>
          </a:prstGeom>
          <a:solidFill>
            <a:srgbClr val="2C4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20F8395D-ED8F-7CD8-9606-530CDA903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0225" y="2286000"/>
            <a:ext cx="0" cy="2895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AEBB5AD-BE09-B626-8528-353267BFB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39963"/>
            <a:ext cx="9144000" cy="0"/>
          </a:xfrm>
          <a:prstGeom prst="line">
            <a:avLst/>
          </a:prstGeom>
          <a:noFill/>
          <a:ln w="19050">
            <a:solidFill>
              <a:srgbClr val="008A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8" descr="Partners Founded By_08">
            <a:extLst>
              <a:ext uri="{FF2B5EF4-FFF2-40B4-BE49-F238E27FC236}">
                <a16:creationId xmlns:a16="http://schemas.microsoft.com/office/drawing/2014/main" id="{7EE115F4-E279-6953-50B8-C0013EB64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87475"/>
            <a:ext cx="6778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0" y="3124200"/>
            <a:ext cx="5029200" cy="1470025"/>
          </a:xfrm>
        </p:spPr>
        <p:txBody>
          <a:bodyPr/>
          <a:lstStyle>
            <a:lvl1pPr>
              <a:defRPr sz="2800">
                <a:solidFill>
                  <a:srgbClr val="008AB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4953000"/>
            <a:ext cx="50292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E137F2F-B138-C11E-6766-A4CCA86238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Palatino Linotype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9D0BD5C-AF87-8EBF-4A16-9D7B0DF89D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7F25C-04D2-7D41-AB55-EE16A372F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6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257E98-B7AF-8E13-89F1-AC4DB020CA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A91F4-AF5B-BF47-BEF9-7C1D8AC0A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63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0392057-16E5-8F1C-55D0-706C4C4252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FEEED-C0F9-544A-AD54-81A5DA8ED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9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A3BD414-F856-32DB-0474-9B1E690D3C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B60DC-0DFF-1E43-8CB4-C4EC91971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27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B546B7C-5EF3-CC72-1CE6-B5BDEA5B52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8F9FC-6C19-9048-A098-111479918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24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7B6DDC0-D6FF-E0F4-B85C-FC399D0DFC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99D3A-FB80-6B48-8846-29CAC1EA2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755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DADA64-0299-103C-4276-C1D8127DCC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08B53-3165-344D-B649-70F112669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3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C2ACA7F-3FE3-E627-06A2-B32304C4B6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6A510-B512-3E4F-AEE4-7CE5A4F57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0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91E82-B6A0-4397-A203-9017E6D0F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32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A48F672-8C1D-F65C-F9E3-5C3E3EC081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46F9-398F-AF47-960F-F38DD2F5B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17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3B8B5B9-776D-2952-2836-B3C6E4D579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74106-D4C8-A246-9D28-CEFBD6075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0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90600"/>
            <a:ext cx="8229600" cy="5105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943E1E3-6259-427E-35A7-68A7D07FF6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60A6B-18AC-4E4A-B098-BB32FABCA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36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04854DB-FD90-56D5-25B8-8C5381F87C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20964-CA59-A346-BE73-F5DC71155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80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D85919-F570-A1E1-A09E-EFA1B645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01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4038600"/>
            <a:ext cx="8001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868B3A7-2B50-402B-80C6-5A00FCC82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23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172200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5D6B49D-BB5B-4E4D-AC89-28A1D3E73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34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993F-6714-4495-A472-9A5862F0D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37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158C24-B37F-4FC2-9F1B-E356394176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74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CD5262-A08C-13E7-632C-345D54F985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509B086-20B7-2445-95CC-FE1C7F32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950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5E9B8-AEB1-4654-8024-F564B1E93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1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076EF-D197-4D08-A36E-5AD5BEBBA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4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A7CBAC6-F745-458E-8E86-51DA968268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24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D26A48-F0F1-4A5D-8051-88C9FF3B2E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14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56000C0-375E-4794-A0F2-AE4B87690C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59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F50F8-0C03-164B-6ACA-583CBDFFA0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DCEBDBB6-9072-9D4A-A175-0D6EA80F0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89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174D6-5AED-4E8B-9623-8DC49D76D7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35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0106D-5AD0-69D7-E337-572580E9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01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4038600"/>
            <a:ext cx="8001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18C2624-D768-4B3D-8C90-D7118277A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83238"/>
            <a:ext cx="1633052" cy="666843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1C45349-03A6-40A5-87B7-173ECDFEBE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192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2">
            <a:extLst>
              <a:ext uri="{FF2B5EF4-FFF2-40B4-BE49-F238E27FC236}">
                <a16:creationId xmlns:a16="http://schemas.microsoft.com/office/drawing/2014/main" id="{350FEFA8-F43E-0187-BB9F-C13E3F68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assachsuettsseal">
            <a:hlinkClick r:id="rId3"/>
            <a:extLst>
              <a:ext uri="{FF2B5EF4-FFF2-40B4-BE49-F238E27FC236}">
                <a16:creationId xmlns:a16="http://schemas.microsoft.com/office/drawing/2014/main" id="{0518247F-B486-B78E-399D-71AB73EC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"/>
            <a:ext cx="14557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000340FD-3DF6-51EA-907E-AFE72A6DAF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1143000"/>
            <a:ext cx="4495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2800" b="1">
                <a:solidFill>
                  <a:srgbClr val="F8F8F8"/>
                </a:solidFill>
                <a:cs typeface="Arial" charset="0"/>
              </a:rPr>
              <a:t>Commonwealth of Massachusetts</a:t>
            </a:r>
            <a:br>
              <a:rPr lang="en-US" altLang="en-US" sz="2800" b="1">
                <a:solidFill>
                  <a:srgbClr val="F8F8F8"/>
                </a:solidFill>
                <a:cs typeface="Arial" charset="0"/>
              </a:rPr>
            </a:br>
            <a:r>
              <a:rPr lang="en-US" altLang="en-US" sz="1900" b="1">
                <a:solidFill>
                  <a:srgbClr val="F8F8F8"/>
                </a:solidFill>
                <a:cs typeface="Arial" charset="0"/>
              </a:rPr>
              <a:t>Executive Office of Health and Human Services</a:t>
            </a:r>
            <a:br>
              <a:rPr lang="en-US" altLang="en-US" sz="1900" b="1">
                <a:solidFill>
                  <a:srgbClr val="F8F8F8"/>
                </a:solidFill>
                <a:cs typeface="Arial" charset="0"/>
              </a:rPr>
            </a:br>
            <a:br>
              <a:rPr lang="en-US" altLang="en-US" sz="1900" b="1">
                <a:solidFill>
                  <a:srgbClr val="F8F8F8"/>
                </a:solidFill>
                <a:cs typeface="Arial" charset="0"/>
              </a:rPr>
            </a:br>
            <a:endParaRPr lang="en-US" altLang="en-US" sz="28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0" y="3124200"/>
            <a:ext cx="4667250" cy="213995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3200">
                <a:solidFill>
                  <a:srgbClr val="003366"/>
                </a:solidFill>
              </a:defRPr>
            </a:lvl1pPr>
            <a:lvl2pPr marL="114300" lvl="1" indent="381000">
              <a:buFontTx/>
              <a:buNone/>
              <a:defRPr sz="2800"/>
            </a:lvl2pPr>
            <a:lvl3pPr marL="396875" lvl="2" indent="692150">
              <a:buFontTx/>
              <a:buNone/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altLang="en-US" noProof="0"/>
              <a:t>Click to edit Master subtitle style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72089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DFF3C-C426-438F-8D53-E369AE35D1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103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C9E5F-BF77-4022-A4DE-2F5BB9B3BE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3558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26041-95A3-4523-9398-3FFC4AE779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916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886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86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6521E-4EA3-60A3-8A00-28A8BFFD8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423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9D1BB2-3E1A-4067-9E79-FF543EE12D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5941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847E4D-69B4-47A3-B963-0935A3C6F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48144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6DFF81-2342-4F1A-9CF7-0A108D6720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704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5628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743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5B727-9E5F-4BD7-AFA7-1182292F24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751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0383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626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376A5A-E90E-4644-87AE-B73F945F81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3486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58000" cy="1066800"/>
          </a:xfrm>
        </p:spPr>
        <p:txBody>
          <a:bodyPr/>
          <a:lstStyle>
            <a:lvl1pPr>
              <a:defRPr sz="4000">
                <a:solidFill>
                  <a:srgbClr val="003399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F46C92-D974-4F6D-9476-A29DBB6A4F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42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83F0B7-522C-46E4-B006-C28779D5ED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8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icture2">
            <a:extLst>
              <a:ext uri="{FF2B5EF4-FFF2-40B4-BE49-F238E27FC236}">
                <a16:creationId xmlns:a16="http://schemas.microsoft.com/office/drawing/2014/main" id="{4B097DEC-86FE-9510-EAC4-F5C5F563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assachsuettsseal">
            <a:hlinkClick r:id="rId3"/>
            <a:extLst>
              <a:ext uri="{FF2B5EF4-FFF2-40B4-BE49-F238E27FC236}">
                <a16:creationId xmlns:a16="http://schemas.microsoft.com/office/drawing/2014/main" id="{BFE8077A-7536-29AC-2677-EB1302C8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33400"/>
            <a:ext cx="14557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BDC3994-DC8E-0C94-3D7B-503C3AEE8A8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1143000"/>
            <a:ext cx="4495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91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2800" b="1">
                <a:solidFill>
                  <a:srgbClr val="F8F8F8"/>
                </a:solidFill>
                <a:cs typeface="Arial" charset="0"/>
              </a:rPr>
              <a:t>Commonwealth of Massachusetts</a:t>
            </a:r>
            <a:br>
              <a:rPr lang="en-US" altLang="en-US" sz="2800" b="1">
                <a:solidFill>
                  <a:srgbClr val="F8F8F8"/>
                </a:solidFill>
                <a:cs typeface="Arial" charset="0"/>
              </a:rPr>
            </a:br>
            <a:r>
              <a:rPr lang="en-US" altLang="en-US" sz="1900" b="1">
                <a:solidFill>
                  <a:srgbClr val="F8F8F8"/>
                </a:solidFill>
                <a:cs typeface="Arial" charset="0"/>
              </a:rPr>
              <a:t>Executive Office of Health and Human Services</a:t>
            </a:r>
            <a:br>
              <a:rPr lang="en-US" altLang="en-US" sz="1900" b="1">
                <a:solidFill>
                  <a:srgbClr val="F8F8F8"/>
                </a:solidFill>
                <a:cs typeface="Arial" charset="0"/>
              </a:rPr>
            </a:br>
            <a:br>
              <a:rPr lang="en-US" altLang="en-US" sz="1900" b="1">
                <a:solidFill>
                  <a:srgbClr val="F8F8F8"/>
                </a:solidFill>
                <a:cs typeface="Arial" charset="0"/>
              </a:rPr>
            </a:br>
            <a:endParaRPr lang="en-US" altLang="en-US" sz="2800" b="1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0" y="3124200"/>
            <a:ext cx="4667250" cy="213995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3200">
                <a:solidFill>
                  <a:srgbClr val="003366"/>
                </a:solidFill>
              </a:defRPr>
            </a:lvl1pPr>
            <a:lvl2pPr marL="114300" lvl="1" indent="381000">
              <a:buFontTx/>
              <a:buNone/>
              <a:defRPr sz="2800"/>
            </a:lvl2pPr>
            <a:lvl3pPr marL="396875" lvl="2" indent="692150">
              <a:buFontTx/>
              <a:buNone/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altLang="en-US" noProof="0"/>
              <a:t>Click to edit Master subtitle style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15422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101D809-678B-4012-A85F-1850D7DC8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64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372B4-BCE4-4217-92F2-8AE718D441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3488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A6490F-6F16-42D8-8FF1-344E5C7CA9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1774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2" y="10668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A94ED-F8D7-4022-BCF3-6CD326EAF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5531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DDA933-203C-46D3-A4CE-90ED8069E2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12922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A37D76-B913-4BAD-90AE-5557285A21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822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35CD3A-0A5A-43C6-82DD-15268347A3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3575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D997A-3F9A-44D1-90B2-960A263720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08774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58CB0-8594-463F-8348-A54722C3C9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04112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85D0B-EDA1-4B50-A69C-B0C4F945C0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0903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0383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626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88722-70C0-4B2C-A683-E3DDDE9E06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306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DEDC0FF-87AD-477D-9873-BEF3F7A4D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0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BC80D8-B234-456A-84C0-B0CDD2601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1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C5D7EA9-F8DA-4524-A8C0-365D984DB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6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BDEFC-DC11-4F47-BE22-6545A11A6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3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Text 2">
            <a:extLst>
              <a:ext uri="{FF2B5EF4-FFF2-40B4-BE49-F238E27FC236}">
                <a16:creationId xmlns:a16="http://schemas.microsoft.com/office/drawing/2014/main" id="{7DFD16B5-1606-8E65-4B4C-C3444181A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2"/>
          <a:stretch>
            <a:fillRect/>
          </a:stretch>
        </p:blipFill>
        <p:spPr bwMode="auto">
          <a:xfrm>
            <a:off x="0" y="0"/>
            <a:ext cx="9145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7AD0A5B-9FAD-FDBD-ADD3-B642747D0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9D294E8-01A3-450A-4756-E9DDAE645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58B02-7161-C2F1-4F86-66004F164A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16185"/>
            <a:ext cx="1752600" cy="203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30" r:id="rId1"/>
    <p:sldLayoutId id="2147490831" r:id="rId2"/>
    <p:sldLayoutId id="2147490832" r:id="rId3"/>
    <p:sldLayoutId id="2147490833" r:id="rId4"/>
    <p:sldLayoutId id="2147490834" r:id="rId5"/>
    <p:sldLayoutId id="2147490835" r:id="rId6"/>
    <p:sldLayoutId id="2147490836" r:id="rId7"/>
    <p:sldLayoutId id="2147490837" r:id="rId8"/>
    <p:sldLayoutId id="2147490838" r:id="rId9"/>
    <p:sldLayoutId id="2147490839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82F92"/>
          </a:solidFill>
          <a:latin typeface="Univers 67 CondensedBold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C41425"/>
        </a:buClr>
        <a:buFont typeface="Times" pitchFamily="2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74675" indent="-228600" algn="l" rtl="0" eaLnBrk="0" fontAlgn="base" hangingPunct="0">
        <a:spcBef>
          <a:spcPct val="20000"/>
        </a:spcBef>
        <a:spcAft>
          <a:spcPct val="0"/>
        </a:spcAft>
        <a:buClr>
          <a:srgbClr val="FCAF17"/>
        </a:buClr>
        <a:buFont typeface="Times" pitchFamily="2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7575" indent="-228600" algn="l" rtl="0" eaLnBrk="0" fontAlgn="base" hangingPunct="0">
        <a:spcBef>
          <a:spcPct val="20000"/>
        </a:spcBef>
        <a:spcAft>
          <a:spcPct val="0"/>
        </a:spcAft>
        <a:buClr>
          <a:srgbClr val="482F92"/>
        </a:buClr>
        <a:buFont typeface="Times" pitchFamily="2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03375" indent="-228600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060575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517775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2974975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432175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EA30798-4415-5A1B-28BD-DDDD3A4FE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5552A2-66AB-232D-CE08-2AE0DF42C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FEA3C7F-4FA6-40B7-8EBE-2A020AF73D09}"/>
              </a:ext>
            </a:extLst>
          </p:cNvPr>
          <p:cNvSpPr txBox="1">
            <a:spLocks/>
          </p:cNvSpPr>
          <p:nvPr userDrawn="1"/>
        </p:nvSpPr>
        <p:spPr>
          <a:xfrm>
            <a:off x="0" y="6553200"/>
            <a:ext cx="457200" cy="3003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9846C891-B456-FC4C-BD39-2555DDFE48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lide3">
            <a:extLst>
              <a:ext uri="{FF2B5EF4-FFF2-40B4-BE49-F238E27FC236}">
                <a16:creationId xmlns:a16="http://schemas.microsoft.com/office/drawing/2014/main" id="{0C3609AE-26CD-12BF-DD2A-A6032949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3">
            <a:extLst>
              <a:ext uri="{FF2B5EF4-FFF2-40B4-BE49-F238E27FC236}">
                <a16:creationId xmlns:a16="http://schemas.microsoft.com/office/drawing/2014/main" id="{813D14E2-37F5-6E86-24E9-6A93F2C73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762000"/>
            <a:ext cx="693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14">
            <a:extLst>
              <a:ext uri="{FF2B5EF4-FFF2-40B4-BE49-F238E27FC236}">
                <a16:creationId xmlns:a16="http://schemas.microsoft.com/office/drawing/2014/main" id="{841BA081-D3C7-AB8E-1CB3-032F862A5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09800"/>
            <a:ext cx="6935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- 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DE7D7C8-55D1-4F0B-9D10-A45A94CE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2C4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E08CE8-15E2-D134-7B35-8DE7B39F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53F33F9-D571-8576-AA27-D71226150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0F6EF0CB-1260-8091-8339-7B8FF982F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EB2EFE1C-23BC-D07B-7021-BE4181A7B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15963"/>
            <a:ext cx="9144000" cy="0"/>
          </a:xfrm>
          <a:prstGeom prst="line">
            <a:avLst/>
          </a:prstGeom>
          <a:noFill/>
          <a:ln w="19050">
            <a:solidFill>
              <a:srgbClr val="008A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9F8A13B9-DDFE-D730-1EC7-AF24943D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0"/>
            <a:ext cx="0" cy="686435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55F430AF-493F-47D3-920D-D977774DAC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89725"/>
            <a:ext cx="304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Palatino Linotype" panose="02040502050505030304" pitchFamily="18" charset="0"/>
              </a:defRPr>
            </a:lvl1pPr>
          </a:lstStyle>
          <a:p>
            <a:fld id="{636510F0-456C-F34E-859B-F3D4C8F0ED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5" name="Picture 12" descr="Partners Founded By_08">
            <a:extLst>
              <a:ext uri="{FF2B5EF4-FFF2-40B4-BE49-F238E27FC236}">
                <a16:creationId xmlns:a16="http://schemas.microsoft.com/office/drawing/2014/main" id="{F8846024-C63B-BFE2-1FB7-95F20BFE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6553200"/>
            <a:ext cx="2270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40" r:id="rId1"/>
    <p:sldLayoutId id="2147490798" r:id="rId2"/>
    <p:sldLayoutId id="2147490799" r:id="rId3"/>
    <p:sldLayoutId id="2147490800" r:id="rId4"/>
    <p:sldLayoutId id="2147490801" r:id="rId5"/>
    <p:sldLayoutId id="2147490802" r:id="rId6"/>
    <p:sldLayoutId id="2147490803" r:id="rId7"/>
    <p:sldLayoutId id="2147490804" r:id="rId8"/>
    <p:sldLayoutId id="2147490805" r:id="rId9"/>
    <p:sldLayoutId id="2147490806" r:id="rId10"/>
    <p:sldLayoutId id="2147490807" r:id="rId11"/>
    <p:sldLayoutId id="2147490808" r:id="rId12"/>
    <p:sldLayoutId id="214749080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3E491D-97AB-61AC-0C3F-16159ACB5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BA01D70-0E0F-483F-263B-FE2E3C025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B33A50-72A2-4EEA-95B4-F8C3EE8B0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5125" name="Straight Connector 6">
            <a:extLst>
              <a:ext uri="{FF2B5EF4-FFF2-40B4-BE49-F238E27FC236}">
                <a16:creationId xmlns:a16="http://schemas.microsoft.com/office/drawing/2014/main" id="{CCCE1767-B722-A350-EC66-A3A4CF66A5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066800"/>
            <a:ext cx="84582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01923-8890-49A9-8648-9F72F14F12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64247"/>
            <a:ext cx="1371600" cy="158905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D68864F-D7B3-412C-8015-D026373F39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83238"/>
            <a:ext cx="1633052" cy="666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41" r:id="rId1"/>
    <p:sldLayoutId id="2147490842" r:id="rId2"/>
    <p:sldLayoutId id="2147490843" r:id="rId3"/>
    <p:sldLayoutId id="2147490844" r:id="rId4"/>
    <p:sldLayoutId id="2147490845" r:id="rId5"/>
    <p:sldLayoutId id="2147490846" r:id="rId6"/>
    <p:sldLayoutId id="2147490847" r:id="rId7"/>
    <p:sldLayoutId id="2147490848" r:id="rId8"/>
    <p:sldLayoutId id="2147490849" r:id="rId9"/>
    <p:sldLayoutId id="2147490850" r:id="rId10"/>
    <p:sldLayoutId id="2147490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itchFamily="2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itchFamily="2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39C9D6-8312-0947-965B-4AE04FE8C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9BDDA25-BC14-9305-3B34-672FC5084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6149" name="Straight Connector 6">
            <a:extLst>
              <a:ext uri="{FF2B5EF4-FFF2-40B4-BE49-F238E27FC236}">
                <a16:creationId xmlns:a16="http://schemas.microsoft.com/office/drawing/2014/main" id="{5E08E12E-9D0A-F266-63BB-B4AEC1CCE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066800"/>
            <a:ext cx="84582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F649D6-8E80-E290-4ED0-CE536A73F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29400"/>
            <a:ext cx="1752600" cy="20304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7B62A40-0787-4C11-82BB-87E3CC164A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76F543D9-6D3B-664E-AD2F-1B75AB174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itchFamily="2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itchFamily="2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89FDA19-1503-3607-D3D3-A81943133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228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88830AB-5843-D646-AD1F-9D699C139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  <a:p>
            <a:pPr lvl="4"/>
            <a:r>
              <a:rPr lang="en-US" altLang="en-US"/>
              <a:t>Fourth level</a:t>
            </a:r>
          </a:p>
          <a:p>
            <a:pPr lvl="4"/>
            <a:endParaRPr lang="en-US" altLang="en-US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BAB0C234-4263-50E5-68C7-82D50B424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656357A-D017-4252-B819-D6900A7A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C34E7AFB-3DB4-1D6E-0F66-73CFA023BB7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9906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3AABE223-F921-83AA-F461-230C044D5A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6477000"/>
            <a:ext cx="8153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AD8B2-BB9A-F08E-2021-565B53CC9E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88202"/>
            <a:ext cx="1752600" cy="20304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DA4A351-D542-4904-A304-FDD3633DF6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83238"/>
            <a:ext cx="1633052" cy="666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53" r:id="rId1"/>
    <p:sldLayoutId id="2147490810" r:id="rId2"/>
    <p:sldLayoutId id="2147490811" r:id="rId3"/>
    <p:sldLayoutId id="2147490812" r:id="rId4"/>
    <p:sldLayoutId id="2147490813" r:id="rId5"/>
    <p:sldLayoutId id="2147490814" r:id="rId6"/>
    <p:sldLayoutId id="2147490815" r:id="rId7"/>
    <p:sldLayoutId id="2147490816" r:id="rId8"/>
    <p:sldLayoutId id="2147490817" r:id="rId9"/>
    <p:sldLayoutId id="2147490818" r:id="rId10"/>
    <p:sldLayoutId id="2147490819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81000" indent="-3810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Char char="•"/>
        <a:tabLst>
          <a:tab pos="1944688" algn="l"/>
        </a:tabLs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8382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4D4D4D"/>
        </a:buClr>
        <a:buChar char="•"/>
        <a:tabLst>
          <a:tab pos="1944688" algn="l"/>
        </a:tabLst>
        <a:defRPr sz="2400">
          <a:solidFill>
            <a:schemeClr val="tx2"/>
          </a:solidFill>
          <a:latin typeface="+mn-lt"/>
        </a:defRPr>
      </a:lvl2pPr>
      <a:lvl3pPr marL="1481138" indent="-3921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tabLst>
          <a:tab pos="1944688" algn="l"/>
        </a:tabLst>
        <a:defRPr>
          <a:solidFill>
            <a:schemeClr val="tx1"/>
          </a:solidFill>
          <a:latin typeface="Arial" charset="0"/>
        </a:defRPr>
      </a:lvl3pPr>
      <a:lvl4pPr marL="1946275" indent="-304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anose="02020603050405020304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4pPr>
      <a:lvl5pPr marL="2452688" indent="-304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anose="02020603050405020304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5pPr>
      <a:lvl6pPr marL="29098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6pPr>
      <a:lvl7pPr marL="33670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7pPr>
      <a:lvl8pPr marL="38242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8pPr>
      <a:lvl9pPr marL="42814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2E33605-D325-27E0-E7F9-41F3ED382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0B2BF48-7642-E2AD-3578-FA19C39E9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E619841-E5BA-426D-9A1D-4E93B27CF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Univers 47 CondensedLight" charset="0"/>
              </a:defRPr>
            </a:lvl1pPr>
          </a:lstStyle>
          <a:p>
            <a:fld id="{A5C4D7D8-88D8-4340-B2F9-CC772F3879C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197" name="Straight Connector 6">
            <a:extLst>
              <a:ext uri="{FF2B5EF4-FFF2-40B4-BE49-F238E27FC236}">
                <a16:creationId xmlns:a16="http://schemas.microsoft.com/office/drawing/2014/main" id="{33521628-DAD7-7991-8097-B3CA7561DB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066800"/>
            <a:ext cx="84582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D54F94C-A918-456D-BA08-686FAD4296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88202"/>
            <a:ext cx="1752600" cy="203045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D505D3B-D418-4AB4-AE3A-FC63304717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83238"/>
            <a:ext cx="1633052" cy="666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54" r:id="rId1"/>
    <p:sldLayoutId id="214749085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itchFamily="2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itchFamily="2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2C0E29-BFA4-B705-1FB2-32DFBF9EB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228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146793F-0619-612A-7F2E-A806AD25F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  <a:p>
            <a:pPr lvl="4"/>
            <a:r>
              <a:rPr lang="en-US" altLang="en-US"/>
              <a:t>Fourth level</a:t>
            </a:r>
          </a:p>
          <a:p>
            <a:pPr lvl="4"/>
            <a:endParaRPr lang="en-US" altLang="en-US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D5AE6DF0-6F60-F458-BDE9-46A913DA3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0B6E2178-FA2E-4D23-AAA5-3BD9BE8E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353D978D-BFA9-94A5-9D75-3ABCA955993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9906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11FA7F12-11CC-C053-3992-414FCB4CC61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6477000"/>
            <a:ext cx="8153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131B0-68DA-4AA9-93D6-5BBD9E419C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88202"/>
            <a:ext cx="1752600" cy="20304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B3F278F-931A-4ED7-B244-9E12096700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83238"/>
            <a:ext cx="1633052" cy="666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56" r:id="rId1"/>
    <p:sldLayoutId id="2147490820" r:id="rId2"/>
    <p:sldLayoutId id="2147490821" r:id="rId3"/>
    <p:sldLayoutId id="2147490822" r:id="rId4"/>
    <p:sldLayoutId id="2147490823" r:id="rId5"/>
    <p:sldLayoutId id="2147490824" r:id="rId6"/>
    <p:sldLayoutId id="2147490825" r:id="rId7"/>
    <p:sldLayoutId id="2147490826" r:id="rId8"/>
    <p:sldLayoutId id="2147490827" r:id="rId9"/>
    <p:sldLayoutId id="2147490828" r:id="rId10"/>
    <p:sldLayoutId id="2147490829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20000"/>
        </a:spcBef>
        <a:spcAft>
          <a:spcPct val="0"/>
        </a:spcAft>
        <a:tabLst>
          <a:tab pos="915988" algn="l"/>
        </a:tabLs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81000" indent="-3810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Char char="•"/>
        <a:tabLst>
          <a:tab pos="1944688" algn="l"/>
        </a:tabLs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8382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4D4D4D"/>
        </a:buClr>
        <a:buChar char="•"/>
        <a:tabLst>
          <a:tab pos="1944688" algn="l"/>
        </a:tabLst>
        <a:defRPr sz="2400">
          <a:solidFill>
            <a:schemeClr val="tx2"/>
          </a:solidFill>
          <a:latin typeface="+mn-lt"/>
        </a:defRPr>
      </a:lvl2pPr>
      <a:lvl3pPr marL="1481138" indent="-3921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tabLst>
          <a:tab pos="1944688" algn="l"/>
        </a:tabLst>
        <a:defRPr>
          <a:solidFill>
            <a:schemeClr val="tx1"/>
          </a:solidFill>
          <a:latin typeface="Arial" charset="0"/>
        </a:defRPr>
      </a:lvl3pPr>
      <a:lvl4pPr marL="1946275" indent="-304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anose="02020603050405020304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4pPr>
      <a:lvl5pPr marL="2452688" indent="-304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anose="02020603050405020304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5pPr>
      <a:lvl6pPr marL="29098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6pPr>
      <a:lvl7pPr marL="33670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7pPr>
      <a:lvl8pPr marL="38242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8pPr>
      <a:lvl9pPr marL="428148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4D4D4D"/>
        </a:buClr>
        <a:buFont typeface="Times New Roman" pitchFamily="18" charset="0"/>
        <a:buChar char="–"/>
        <a:tabLst>
          <a:tab pos="1944688" algn="l"/>
        </a:tabLst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ACB4FAC-77E3-D54A-021D-3511AEEDC6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" y="817563"/>
            <a:ext cx="8839200" cy="2209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br>
              <a:rPr lang="en-US" altLang="en-US" sz="4000">
                <a:latin typeface="Calibri" panose="020F0502020204030204" pitchFamily="34" charset="0"/>
              </a:rPr>
            </a:br>
            <a:endParaRPr lang="en-US" altLang="en-US" sz="3600" i="1">
              <a:latin typeface="Calibri" panose="020F050202020403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BC2C208-BBDF-72C9-128E-C71275182D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5311" y="1828800"/>
            <a:ext cx="8763000" cy="2209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Times" pitchFamily="2" charset="0"/>
              <a:buNone/>
            </a:pPr>
            <a:r>
              <a:rPr lang="en-US" altLang="en-US" sz="3600" b="0" dirty="0">
                <a:latin typeface="Calibri" panose="020F0502020204030204" pitchFamily="34" charset="0"/>
              </a:rPr>
              <a:t>Connect for Health</a:t>
            </a:r>
          </a:p>
          <a:p>
            <a:pPr algn="ctr" eaLnBrk="1" hangingPunct="1">
              <a:lnSpc>
                <a:spcPct val="80000"/>
              </a:lnSpc>
              <a:buFont typeface="Times" pitchFamily="2" charset="0"/>
              <a:buNone/>
            </a:pPr>
            <a:r>
              <a:rPr lang="en-US" altLang="en-US" sz="3600" b="0" i="0" dirty="0">
                <a:latin typeface="Calibri" panose="020F0502020204030204" pitchFamily="34" charset="0"/>
              </a:rPr>
              <a:t>Pediatric Leadership Meeting</a:t>
            </a:r>
          </a:p>
          <a:p>
            <a:pPr algn="ctr" eaLnBrk="1" hangingPunct="1">
              <a:lnSpc>
                <a:spcPct val="80000"/>
              </a:lnSpc>
              <a:buFont typeface="Times" pitchFamily="2" charset="0"/>
              <a:buNone/>
            </a:pPr>
            <a:r>
              <a:rPr lang="en-US" altLang="en-US" sz="2800" b="0" i="0" dirty="0">
                <a:latin typeface="Calibri" panose="020F0502020204030204" pitchFamily="34" charset="0"/>
              </a:rPr>
              <a:t>Presenter Name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43A9302D-469C-2D90-3E4C-5BEDD9FD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405" y="34607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89B65-F4D3-4F94-A1EF-979ED944E776}"/>
              </a:ext>
            </a:extLst>
          </p:cNvPr>
          <p:cNvSpPr txBox="1"/>
          <p:nvPr/>
        </p:nvSpPr>
        <p:spPr>
          <a:xfrm>
            <a:off x="2438400" y="5426343"/>
            <a:ext cx="30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Please use this presentation as a template and feel free to update with site specific information and updated references.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CE74F50-9136-C390-2E08-B530F3BBB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solidFill>
                  <a:srgbClr val="003399"/>
                </a:solidFill>
                <a:latin typeface="Calibri" panose="020F0502020204030204" pitchFamily="34" charset="0"/>
              </a:rPr>
              <a:t>Program Timeline</a:t>
            </a:r>
            <a:endParaRPr lang="en-US" altLang="en-US" sz="4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036D52-0856-4920-9A51-917BCC5EC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52853"/>
              </p:ext>
            </p:extLst>
          </p:nvPr>
        </p:nvGraphicFramePr>
        <p:xfrm>
          <a:off x="339969" y="1676400"/>
          <a:ext cx="8366126" cy="2876406"/>
        </p:xfrm>
        <a:graphic>
          <a:graphicData uri="http://schemas.openxmlformats.org/drawingml/2006/table">
            <a:tbl>
              <a:tblPr firstRow="1" firstCol="1" bandRow="1"/>
              <a:tblGrid>
                <a:gridCol w="1828661">
                  <a:extLst>
                    <a:ext uri="{9D8B030D-6E8A-4147-A177-3AD203B41FA5}">
                      <a16:colId xmlns:a16="http://schemas.microsoft.com/office/drawing/2014/main" val="2174609142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3455552254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332262632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4101703488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172513115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1676384632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1254271677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1611615622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4036720893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2474730731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2467696538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547632219"/>
                    </a:ext>
                  </a:extLst>
                </a:gridCol>
              </a:tblGrid>
              <a:tr h="285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19400"/>
                  </a:ext>
                </a:extLst>
              </a:tr>
              <a:tr h="445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n-US" sz="12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088712"/>
                  </a:ext>
                </a:extLst>
              </a:tr>
              <a:tr h="402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Provider interviews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73217"/>
                  </a:ext>
                </a:extLst>
              </a:tr>
              <a:tr h="390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EHR development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BF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7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88615"/>
                  </a:ext>
                </a:extLst>
              </a:tr>
              <a:tr h="360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Practice trainings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149350"/>
                  </a:ext>
                </a:extLst>
              </a:tr>
              <a:tr h="48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Implementation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pediatric sites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BF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4763"/>
                  </a:ext>
                </a:extLst>
              </a:tr>
              <a:tr h="508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Collect feedback surveys (optional) 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BF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012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EFD2B95-0947-8E65-7E12-C13556EC091A}"/>
              </a:ext>
            </a:extLst>
          </p:cNvPr>
          <p:cNvSpPr txBox="1"/>
          <p:nvPr/>
        </p:nvSpPr>
        <p:spPr>
          <a:xfrm>
            <a:off x="5551487" y="107500"/>
            <a:ext cx="315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This is an example program timeline, we invite you to edit and update as needed.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ubtitle 2">
            <a:extLst>
              <a:ext uri="{FF2B5EF4-FFF2-40B4-BE49-F238E27FC236}">
                <a16:creationId xmlns:a16="http://schemas.microsoft.com/office/drawing/2014/main" id="{996E9E50-4044-1544-48B3-33350EF32E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772400" cy="22860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Contact information: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[INSERT PRESENTER CONTACT INFORMATION HERE]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FAA93-DD00-CCD5-5E29-207041835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" y="1371600"/>
            <a:ext cx="8305800" cy="205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3A75D-AA26-B713-AF19-6318D429BFDB}"/>
              </a:ext>
            </a:extLst>
          </p:cNvPr>
          <p:cNvSpPr txBox="1"/>
          <p:nvPr/>
        </p:nvSpPr>
        <p:spPr>
          <a:xfrm>
            <a:off x="2705143" y="2400300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[SITE LOGO GOES HERE]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E5AD3DDC-0876-D7A5-D468-B903EB1EC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400"/>
              <a:t>Agenda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E2BAEFC-EE90-47E3-B04D-F8C857E5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3788" cy="5505450"/>
          </a:xfrm>
        </p:spPr>
        <p:txBody>
          <a:bodyPr/>
          <a:lstStyle/>
          <a:p>
            <a:pPr marL="457200" indent="-457200" eaLnBrk="1" hangingPunct="1">
              <a:spcAft>
                <a:spcPts val="1800"/>
              </a:spcAft>
              <a:buFont typeface="Times" charset="0"/>
              <a:buChar char="•"/>
              <a:defRPr/>
            </a:pPr>
            <a:r>
              <a:rPr lang="en-US" sz="3600" dirty="0">
                <a:latin typeface="Calibri" pitchFamily="34" charset="0"/>
                <a:ea typeface="+mn-ea"/>
              </a:rPr>
              <a:t>Implementation team &amp; partners</a:t>
            </a:r>
          </a:p>
          <a:p>
            <a:pPr marL="457200" indent="-457200" eaLnBrk="1" hangingPunct="1">
              <a:spcAft>
                <a:spcPts val="1800"/>
              </a:spcAft>
              <a:buFont typeface="Times" charset="0"/>
              <a:buChar char="•"/>
              <a:defRPr/>
            </a:pPr>
            <a:r>
              <a:rPr lang="en-US" sz="3600" i="1" dirty="0">
                <a:latin typeface="Calibri" pitchFamily="34" charset="0"/>
                <a:ea typeface="+mn-ea"/>
              </a:rPr>
              <a:t>Connect for Health </a:t>
            </a:r>
            <a:r>
              <a:rPr lang="en-US" sz="3600" dirty="0">
                <a:latin typeface="Calibri" pitchFamily="34" charset="0"/>
                <a:ea typeface="+mn-ea"/>
              </a:rPr>
              <a:t>program overview</a:t>
            </a:r>
          </a:p>
          <a:p>
            <a:pPr marL="857250" lvl="1" indent="-457200" eaLnBrk="1" hangingPunct="1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itchFamily="34" charset="0"/>
                <a:ea typeface="+mn-ea"/>
              </a:rPr>
              <a:t>Original randomized controlled trial</a:t>
            </a:r>
          </a:p>
          <a:p>
            <a:pPr marL="857250" lvl="1" indent="-457200" eaLnBrk="1" hangingPunct="1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i="1" dirty="0">
                <a:latin typeface="Calibri" pitchFamily="34" charset="0"/>
                <a:ea typeface="+mn-ea"/>
              </a:rPr>
              <a:t>Implementation of Connect for Health </a:t>
            </a:r>
            <a:r>
              <a:rPr lang="en-US" sz="3200" dirty="0">
                <a:latin typeface="Calibri" pitchFamily="34" charset="0"/>
                <a:ea typeface="+mn-ea"/>
              </a:rPr>
              <a:t>pediatric weight management</a:t>
            </a:r>
          </a:p>
          <a:p>
            <a:pPr marL="857250" lvl="1" indent="-457200" eaLnBrk="1" hangingPunct="1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itchFamily="34" charset="0"/>
                <a:ea typeface="+mn-ea"/>
              </a:rPr>
              <a:t>Your role in the </a:t>
            </a:r>
            <a:r>
              <a:rPr lang="en-US" sz="3200" i="1" dirty="0">
                <a:latin typeface="Calibri" pitchFamily="34" charset="0"/>
              </a:rPr>
              <a:t>Connect for Health </a:t>
            </a:r>
            <a:r>
              <a:rPr lang="en-US" sz="3200" dirty="0">
                <a:latin typeface="Calibri" pitchFamily="34" charset="0"/>
              </a:rPr>
              <a:t>program</a:t>
            </a:r>
            <a:endParaRPr lang="en-US" sz="3200" dirty="0">
              <a:latin typeface="Calibri" pitchFamily="34" charset="0"/>
              <a:ea typeface="+mn-ea"/>
            </a:endParaRPr>
          </a:p>
          <a:p>
            <a:pPr marL="457200" indent="-457200" eaLnBrk="1" hangingPunct="1">
              <a:spcAft>
                <a:spcPts val="1800"/>
              </a:spcAft>
              <a:buFont typeface="Times" charset="0"/>
              <a:buChar char="•"/>
              <a:defRPr/>
            </a:pPr>
            <a:r>
              <a:rPr lang="en-US" sz="3600" dirty="0">
                <a:latin typeface="Calibri" pitchFamily="34" charset="0"/>
              </a:rPr>
              <a:t>Program timeline</a:t>
            </a:r>
          </a:p>
          <a:p>
            <a:pPr marL="0" indent="0" eaLnBrk="1" hangingPunct="1">
              <a:lnSpc>
                <a:spcPct val="80000"/>
              </a:lnSpc>
              <a:buFont typeface="Times" panose="02020603050405020304" pitchFamily="18" charset="0"/>
              <a:buNone/>
              <a:defRPr/>
            </a:pPr>
            <a:endParaRPr lang="en-US" sz="360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>
            <a:extLst>
              <a:ext uri="{FF2B5EF4-FFF2-40B4-BE49-F238E27FC236}">
                <a16:creationId xmlns:a16="http://schemas.microsoft.com/office/drawing/2014/main" id="{8E3E888C-AC8E-E63F-3009-6A6ABC1E9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066800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rgbClr val="003399"/>
                </a:solidFill>
                <a:latin typeface="Calibri" panose="020F0502020204030204" pitchFamily="34" charset="0"/>
                <a:ea typeface="Adobe Gothic Std B" pitchFamily="34" charset="-128"/>
              </a:rPr>
              <a:t>Staff</a:t>
            </a:r>
          </a:p>
        </p:txBody>
      </p:sp>
      <p:sp>
        <p:nvSpPr>
          <p:cNvPr id="46084" name="Rectangle 9">
            <a:extLst>
              <a:ext uri="{FF2B5EF4-FFF2-40B4-BE49-F238E27FC236}">
                <a16:creationId xmlns:a16="http://schemas.microsoft.com/office/drawing/2014/main" id="{599FE903-52F1-5CC1-1DFB-B9A0E00E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1684338"/>
            <a:ext cx="3089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</a:rPr>
              <a:t>Name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6085" name="Rectangle 10">
            <a:extLst>
              <a:ext uri="{FF2B5EF4-FFF2-40B4-BE49-F238E27FC236}">
                <a16:creationId xmlns:a16="http://schemas.microsoft.com/office/drawing/2014/main" id="{D412BE52-7022-57E6-CF7E-07543F919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3646488"/>
            <a:ext cx="3089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</a:rPr>
              <a:t>Name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6088" name="Rectangle 13">
            <a:extLst>
              <a:ext uri="{FF2B5EF4-FFF2-40B4-BE49-F238E27FC236}">
                <a16:creationId xmlns:a16="http://schemas.microsoft.com/office/drawing/2014/main" id="{499D7A58-F387-391A-1202-DF36ED052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1730375"/>
            <a:ext cx="199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</a:rPr>
              <a:t>Name</a:t>
            </a: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id="{DD8C60DB-ECE4-7AAD-FD26-8044C96E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676650"/>
            <a:ext cx="689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</a:rPr>
              <a:t>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DCFAE-2954-2CB3-8F80-80404BD8F0BB}"/>
              </a:ext>
            </a:extLst>
          </p:cNvPr>
          <p:cNvSpPr txBox="1"/>
          <p:nvPr/>
        </p:nvSpPr>
        <p:spPr>
          <a:xfrm>
            <a:off x="1169194" y="1631199"/>
            <a:ext cx="10644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FDB102-AE91-A8C6-2D13-E51435E8ED12}"/>
              </a:ext>
            </a:extLst>
          </p:cNvPr>
          <p:cNvSpPr txBox="1"/>
          <p:nvPr/>
        </p:nvSpPr>
        <p:spPr>
          <a:xfrm>
            <a:off x="5687804" y="1700651"/>
            <a:ext cx="10644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D0C87A-FF7C-B482-A99D-FA4F7CC94042}"/>
              </a:ext>
            </a:extLst>
          </p:cNvPr>
          <p:cNvSpPr txBox="1"/>
          <p:nvPr/>
        </p:nvSpPr>
        <p:spPr>
          <a:xfrm>
            <a:off x="1167365" y="3632110"/>
            <a:ext cx="10644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17CDA-0E8E-08E9-FE01-55AB19207C0A}"/>
              </a:ext>
            </a:extLst>
          </p:cNvPr>
          <p:cNvSpPr txBox="1"/>
          <p:nvPr/>
        </p:nvSpPr>
        <p:spPr>
          <a:xfrm>
            <a:off x="5702426" y="3672385"/>
            <a:ext cx="10644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Image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501CDB8-BF68-19D4-03E2-F707E30BF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Partners &amp; Sites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48E2962-0B2B-4A8D-9E7A-FB8B4DD02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36257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Palatino"/>
              <a:buAutoNum type="arabicPeriod"/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[Insert any collaborations here]</a:t>
            </a:r>
          </a:p>
          <a:p>
            <a:pPr marL="0" indent="0" eaLnBrk="1" hangingPunct="1">
              <a:spcAft>
                <a:spcPts val="600"/>
              </a:spcAft>
              <a:buFont typeface="Times" panose="02020603050405020304" pitchFamily="18" charset="0"/>
              <a:buNone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CDE3D-E467-4351-8837-36758180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98063"/>
              </p:ext>
            </p:extLst>
          </p:nvPr>
        </p:nvGraphicFramePr>
        <p:xfrm>
          <a:off x="4953000" y="198154"/>
          <a:ext cx="3962400" cy="646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Connect 4 Health</a:t>
                      </a:r>
                    </a:p>
                  </a:txBody>
                  <a:tcPr marL="68572" marR="68572" marT="34256" marB="3425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Randomized trial</a:t>
                      </a: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3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2-12 year </a:t>
                      </a:r>
                      <a:r>
                        <a:rPr lang="en-US" sz="2400" dirty="0" err="1">
                          <a:latin typeface="Calibri" pitchFamily="34" charset="0"/>
                        </a:rPr>
                        <a:t>olds</a:t>
                      </a:r>
                      <a:r>
                        <a:rPr lang="en-US" sz="2400" dirty="0">
                          <a:latin typeface="Calibri" pitchFamily="34" charset="0"/>
                        </a:rPr>
                        <a:t> with overweight or obesity</a:t>
                      </a: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6 pediatric offices in MA</a:t>
                      </a: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721 children</a:t>
                      </a: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1 year</a:t>
                      </a: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450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Calibri" pitchFamily="34" charset="0"/>
                        </a:rPr>
                        <a:t>Intervention Components: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" pitchFamily="34" charset="0"/>
                        </a:rPr>
                        <a:t>Electronic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decision support;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Behavior change materials;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Text messaging;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Neighborhood resources;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Health Coaching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5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Outcomes: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Changes in BMI z-score; child quality of life;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>
                          <a:latin typeface="Calibri" pitchFamily="34" charset="0"/>
                        </a:rPr>
                        <a:t>behavior change</a:t>
                      </a:r>
                    </a:p>
                  </a:txBody>
                  <a:tcPr marL="68572" marR="68572" marT="34256" marB="3425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0198" name="Picture 2">
            <a:extLst>
              <a:ext uri="{FF2B5EF4-FFF2-40B4-BE49-F238E27FC236}">
                <a16:creationId xmlns:a16="http://schemas.microsoft.com/office/drawing/2014/main" id="{377E6D9A-0B94-9472-34C8-2002CE5E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2666999"/>
            <a:ext cx="4552058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4786E5-23E0-8D90-9B2D-E8F90BB7A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3" y="533400"/>
            <a:ext cx="4484913" cy="1828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4C484E-69A9-47A5-A4D9-D2C3BAD4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4522" y="204749"/>
            <a:ext cx="8941027" cy="8001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Evaluation of Implementation and effectiveness of the Connect for Health across 4 health systems</a:t>
            </a:r>
            <a:endParaRPr lang="en-US" altLang="en-US" sz="2850" dirty="0">
              <a:highlight>
                <a:srgbClr val="FFFF00"/>
              </a:highligh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92" y="1143000"/>
            <a:ext cx="870347" cy="5922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F4D64B-D19D-4130-A25F-13E1F9BB7133}"/>
              </a:ext>
            </a:extLst>
          </p:cNvPr>
          <p:cNvSpPr txBox="1"/>
          <p:nvPr/>
        </p:nvSpPr>
        <p:spPr>
          <a:xfrm>
            <a:off x="127944" y="1143000"/>
            <a:ext cx="8888111" cy="4895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D0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initiative was funded by the Patient-Centered Outcomes Research Institute (PCORI) and the National Institutes of Health (NIH).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D0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Implemented and evaluated in three different states that served diverse patient populations.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Denver Health in Colorado (9 practices)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Prisma Health in South Carolina (7 practices)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Massachusetts General Hospital – Massachusetts (6 practices)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Times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Boston Medical Center – Massachusetts (1 practice)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D0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Clinician and family-facing tools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7D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families: Text messaging, educational handouts, community resources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7D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clinicians: EHR best practice alerts, access to education materials for families, and weight management trainings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7D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and appropriate for telehealth 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D0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Outcomes of C4H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7D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in BMI, family experience of care, implementation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6455B-503C-4BE7-8CBF-6B2C2186E117}"/>
              </a:ext>
            </a:extLst>
          </p:cNvPr>
          <p:cNvSpPr txBox="1"/>
          <p:nvPr/>
        </p:nvSpPr>
        <p:spPr>
          <a:xfrm>
            <a:off x="457200" y="6188342"/>
            <a:ext cx="594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</a:rPr>
              <a:t>Simione et al., 2021, J. Comp. Eff. Res.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A8178E-254B-40DC-A07D-76CC5440CEEA}"/>
              </a:ext>
            </a:extLst>
          </p:cNvPr>
          <p:cNvCxnSpPr>
            <a:cxnSpLocks/>
          </p:cNvCxnSpPr>
          <p:nvPr/>
        </p:nvCxnSpPr>
        <p:spPr>
          <a:xfrm>
            <a:off x="228600" y="6174487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7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E3A62B7-6E5E-4A7D-920A-91A264155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882"/>
            <a:ext cx="8789988" cy="1005917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3399"/>
                </a:solidFill>
                <a:latin typeface="Calibri" panose="020F0502020204030204" pitchFamily="34" charset="0"/>
              </a:rPr>
              <a:t>Resources for Pediatric Weight Management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E2BAEFC-EE90-47E3-B04D-F8C857E5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055100" cy="5124450"/>
          </a:xfrm>
        </p:spPr>
        <p:txBody>
          <a:bodyPr/>
          <a:lstStyle/>
          <a:p>
            <a:pPr marL="857250" lvl="2" indent="-4572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anose="020F0502020204030204" pitchFamily="34" charset="0"/>
              </a:rPr>
              <a:t>EHR decision support tools 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anose="020F0502020204030204" pitchFamily="34" charset="0"/>
              </a:rPr>
              <a:t>Patient education materials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anose="020F0502020204030204" pitchFamily="34" charset="0"/>
              </a:rPr>
              <a:t>Patient text messaging campaign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anose="020F0502020204030204" pitchFamily="34" charset="0"/>
              </a:rPr>
              <a:t>Clinician champions to help facilitate workflow adaptations in the practices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anose="020F0502020204030204" pitchFamily="34" charset="0"/>
              </a:rPr>
              <a:t>1-on-1 technical support from Practice Coach 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latin typeface="Calibri" panose="020F0502020204030204" pitchFamily="34" charset="0"/>
              </a:rPr>
              <a:t>Virtual learning community</a:t>
            </a:r>
          </a:p>
          <a:p>
            <a:pPr marL="857250" lvl="3" indent="0" eaLnBrk="1" hangingPunct="1">
              <a:spcAft>
                <a:spcPts val="600"/>
              </a:spcAft>
              <a:buFontTx/>
              <a:buNone/>
              <a:defRPr/>
            </a:pPr>
            <a:endParaRPr lang="en-US" sz="2600" dirty="0">
              <a:latin typeface="Calibri" panose="020F0502020204030204" pitchFamily="34" charset="0"/>
            </a:endParaRPr>
          </a:p>
          <a:p>
            <a:pPr marL="457200" lvl="1" indent="0" eaLnBrk="1" hangingPunct="1">
              <a:spcAft>
                <a:spcPts val="1800"/>
              </a:spcAft>
              <a:buFontTx/>
              <a:buNone/>
              <a:defRPr/>
            </a:pPr>
            <a:endParaRPr lang="en-US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Times" charset="0"/>
              <a:buChar char="•"/>
              <a:defRPr/>
            </a:pPr>
            <a:endParaRPr lang="en-US" sz="1800" dirty="0">
              <a:latin typeface="Calibri" pitchFamily="34" charset="0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59276-CFD9-4FA0-8058-FB9621C9CA72}"/>
              </a:ext>
            </a:extLst>
          </p:cNvPr>
          <p:cNvSpPr txBox="1"/>
          <p:nvPr/>
        </p:nvSpPr>
        <p:spPr>
          <a:xfrm>
            <a:off x="6685932" y="701393"/>
            <a:ext cx="235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*Note: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Customizable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>
            <a:extLst>
              <a:ext uri="{FF2B5EF4-FFF2-40B4-BE49-F238E27FC236}">
                <a16:creationId xmlns:a16="http://schemas.microsoft.com/office/drawing/2014/main" id="{FABA226A-64F9-2C2B-6989-BFC8DF9DC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295400"/>
          </a:xfrm>
        </p:spPr>
        <p:txBody>
          <a:bodyPr/>
          <a:lstStyle/>
          <a:p>
            <a:r>
              <a:rPr lang="en-US" altLang="en-US" sz="4400">
                <a:solidFill>
                  <a:srgbClr val="003399"/>
                </a:solidFill>
                <a:latin typeface="Calibri" panose="020F0502020204030204" pitchFamily="34" charset="0"/>
              </a:rPr>
              <a:t>Connect for Health Bundle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38EB-E9F9-FD42-8D6B-C861DEA32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485" y="1369378"/>
            <a:ext cx="4419600" cy="5167312"/>
          </a:xfrm>
        </p:spPr>
        <p:txBody>
          <a:bodyPr/>
          <a:lstStyle/>
          <a:p>
            <a:pPr marL="0" indent="0">
              <a:buFont typeface="Times" pitchFamily="2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ea typeface="+mn-ea"/>
              </a:rPr>
              <a:t>EHR tools for providers:</a:t>
            </a: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ea typeface="+mn-ea"/>
              </a:rPr>
              <a:t>Tools to facilitate capture of [site’s name] Quality Metrics</a:t>
            </a:r>
          </a:p>
          <a:p>
            <a:pPr lvl="1">
              <a:buFont typeface="Times" pitchFamily="2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+mn-ea"/>
              </a:rPr>
              <a:t>Flag for children with a BMI ≥ 95</a:t>
            </a:r>
            <a:r>
              <a:rPr lang="en-US" sz="1600" baseline="30000" dirty="0">
                <a:latin typeface="Calibri" panose="020F0502020204030204" pitchFamily="34" charset="0"/>
                <a:ea typeface="+mn-ea"/>
              </a:rPr>
              <a:t>th </a:t>
            </a:r>
            <a:r>
              <a:rPr lang="en-US" sz="1600" dirty="0">
                <a:latin typeface="Calibri" panose="020F0502020204030204" pitchFamily="34" charset="0"/>
                <a:ea typeface="+mn-ea"/>
              </a:rPr>
              <a:t>%</a:t>
            </a:r>
            <a:r>
              <a:rPr lang="en-US" sz="1600" dirty="0" err="1">
                <a:latin typeface="Calibri" panose="020F0502020204030204" pitchFamily="34" charset="0"/>
                <a:ea typeface="+mn-ea"/>
              </a:rPr>
              <a:t>ile</a:t>
            </a:r>
            <a:endParaRPr lang="en-US" sz="1600" dirty="0">
              <a:latin typeface="Calibri" panose="020F0502020204030204" pitchFamily="34" charset="0"/>
              <a:ea typeface="+mn-ea"/>
            </a:endParaRPr>
          </a:p>
          <a:p>
            <a:pPr lvl="1">
              <a:buFont typeface="Times" pitchFamily="2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+mn-ea"/>
              </a:rPr>
              <a:t>Structured notes combining well-child care &amp; obesity templates to support screening and initial management</a:t>
            </a:r>
          </a:p>
          <a:p>
            <a:pPr lvl="1">
              <a:buFont typeface="Times" pitchFamily="2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+mn-ea"/>
              </a:rPr>
              <a:t>Structured notes to guide follow up visits</a:t>
            </a:r>
          </a:p>
          <a:p>
            <a:pPr lvl="1">
              <a:buFont typeface="Times" pitchFamily="2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+mn-ea"/>
              </a:rPr>
              <a:t>Structured notes will include:</a:t>
            </a:r>
          </a:p>
          <a:p>
            <a:pPr lvl="2">
              <a:buFont typeface="Times" panose="02020603050405020304" pitchFamily="18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</a:rPr>
              <a:t>HEDIS codes &amp; diagnoses</a:t>
            </a:r>
          </a:p>
          <a:p>
            <a:pPr lvl="2">
              <a:buFont typeface="Times" panose="02020603050405020304" pitchFamily="18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</a:rPr>
              <a:t>Recommended labs</a:t>
            </a:r>
          </a:p>
          <a:p>
            <a:pPr lvl="2">
              <a:buFont typeface="Times" panose="02020603050405020304" pitchFamily="18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</a:rPr>
              <a:t>Site-specific referrals</a:t>
            </a:r>
          </a:p>
          <a:p>
            <a:pPr lvl="2">
              <a:buFont typeface="Times" panose="02020603050405020304" pitchFamily="18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</a:rPr>
              <a:t>Text message enrollment </a:t>
            </a:r>
          </a:p>
          <a:p>
            <a:pPr lvl="2">
              <a:buFont typeface="Times" panose="02020603050405020304" pitchFamily="18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+mn-ea"/>
              </a:rPr>
              <a:t>After visit summary education materials</a:t>
            </a:r>
            <a:endParaRPr lang="en-US" sz="1400" b="1" dirty="0">
              <a:ea typeface="+mn-ea"/>
            </a:endParaRPr>
          </a:p>
          <a:p>
            <a:pPr marL="0" indent="0">
              <a:buFont typeface="Times" pitchFamily="2" charset="0"/>
              <a:buNone/>
              <a:defRPr/>
            </a:pPr>
            <a:endParaRPr lang="en-US" sz="1800" b="1" dirty="0">
              <a:ea typeface="+mn-ea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97F6A9-E053-1A42-991A-4647365B3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7915" y="1369378"/>
            <a:ext cx="4038600" cy="3700462"/>
          </a:xfrm>
        </p:spPr>
        <p:txBody>
          <a:bodyPr/>
          <a:lstStyle/>
          <a:p>
            <a:pPr marL="0" indent="0">
              <a:buFont typeface="Times" pitchFamily="2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ea typeface="+mn-ea"/>
              </a:rPr>
              <a:t>Parent &amp; child facing tools:</a:t>
            </a: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ea typeface="+mn-ea"/>
              </a:rPr>
              <a:t>Educational materials to support behavior change self-management;</a:t>
            </a: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ea typeface="+mn-ea"/>
              </a:rPr>
              <a:t>Text messages;</a:t>
            </a: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ea typeface="+mn-ea"/>
              </a:rPr>
              <a:t>Connection to community 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F5E0D-3C72-4311-956A-DF55A263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8" y="3390900"/>
            <a:ext cx="1759902" cy="2338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A0D8E-C7EC-49CC-9549-ABA0D04A0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5334000" y="4038600"/>
            <a:ext cx="1759902" cy="18228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3A8B31AE-6AC2-E057-D7F5-A65DAFCD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20000" cy="1295400"/>
          </a:xfrm>
        </p:spPr>
        <p:txBody>
          <a:bodyPr/>
          <a:lstStyle/>
          <a:p>
            <a:r>
              <a:rPr lang="en-US" altLang="en-US" sz="4400">
                <a:solidFill>
                  <a:srgbClr val="003399"/>
                </a:solidFill>
                <a:latin typeface="Calibri" panose="020F0502020204030204" pitchFamily="34" charset="0"/>
              </a:rPr>
              <a:t>Virtual</a:t>
            </a:r>
            <a:r>
              <a:rPr lang="en-US" altLang="en-US" sz="4400">
                <a:latin typeface="Calibri" panose="020F0502020204030204" pitchFamily="34" charset="0"/>
              </a:rPr>
              <a:t> </a:t>
            </a:r>
            <a:r>
              <a:rPr lang="en-US" altLang="en-US" sz="4400">
                <a:solidFill>
                  <a:srgbClr val="003399"/>
                </a:solidFill>
                <a:latin typeface="Calibri" panose="020F0502020204030204" pitchFamily="34" charset="0"/>
              </a:rPr>
              <a:t>learning</a:t>
            </a:r>
            <a:r>
              <a:rPr lang="en-US" altLang="en-US" sz="4400">
                <a:latin typeface="Calibri" panose="020F0502020204030204" pitchFamily="34" charset="0"/>
              </a:rPr>
              <a:t> </a:t>
            </a:r>
            <a:r>
              <a:rPr lang="en-US" altLang="en-US" sz="4400">
                <a:solidFill>
                  <a:srgbClr val="003399"/>
                </a:solidFill>
                <a:latin typeface="Calibri" panose="020F0502020204030204" pitchFamily="34" charset="0"/>
              </a:rPr>
              <a:t>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38EB-E9F9-FD42-8D6B-C861DEA32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73590"/>
            <a:ext cx="8686800" cy="5167313"/>
          </a:xfrm>
        </p:spPr>
        <p:txBody>
          <a:bodyPr/>
          <a:lstStyle/>
          <a:p>
            <a:pPr>
              <a:defRPr/>
            </a:pPr>
            <a:r>
              <a:rPr lang="en-US" altLang="en-US" sz="3200" dirty="0">
                <a:latin typeface="Calibri" panose="020F0502020204030204" pitchFamily="34" charset="0"/>
              </a:rPr>
              <a:t>Topics include: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Program Overview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Understanding Weight Stigma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Binge Eating &amp; Mindful Eating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Nutrition for Families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Screen Time, Sleep, &amp; Physical Activity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Social &amp; Emotional Wellness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Motivational Interviewing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Follow-Up Weight Management Visits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US" sz="3600" dirty="0">
                <a:solidFill>
                  <a:srgbClr val="003399"/>
                </a:solidFill>
                <a:latin typeface="Calibri" panose="020F0502020204030204" pitchFamily="34" charset="0"/>
                <a:ea typeface="+mn-ea"/>
              </a:rPr>
              <a:t> </a:t>
            </a:r>
            <a:endParaRPr lang="en-US" sz="3600" dirty="0">
              <a:latin typeface="Calibri" panose="020F0502020204030204" pitchFamily="34" charset="0"/>
              <a:ea typeface="+mn-ea"/>
            </a:endParaRPr>
          </a:p>
          <a:p>
            <a:pPr>
              <a:buFont typeface="Times" panose="02020603050405020304" pitchFamily="18" charset="0"/>
              <a:buChar char="•"/>
              <a:defRPr/>
            </a:pPr>
            <a:endParaRPr lang="en-US" sz="1800" b="1" dirty="0"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482F92"/>
      </a:dk2>
      <a:lt2>
        <a:srgbClr val="808080"/>
      </a:lt2>
      <a:accent1>
        <a:srgbClr val="FCAF17"/>
      </a:accent1>
      <a:accent2>
        <a:srgbClr val="482F92"/>
      </a:accent2>
      <a:accent3>
        <a:srgbClr val="FFFFFF"/>
      </a:accent3>
      <a:accent4>
        <a:srgbClr val="000000"/>
      </a:accent4>
      <a:accent5>
        <a:srgbClr val="FDD4AB"/>
      </a:accent5>
      <a:accent6>
        <a:srgbClr val="402A84"/>
      </a:accent6>
      <a:hlink>
        <a:srgbClr val="C41425"/>
      </a:hlink>
      <a:folHlink>
        <a:srgbClr val="237496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Partners template adjus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tners template adjus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tners template adjus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adjus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adjus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adjus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adjus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s template adjus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adjus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adjus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adjus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adjus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adjus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s template adjus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684</Words>
  <Application>Microsoft Office PowerPoint</Application>
  <PresentationFormat>On-screen Show (4:3)</PresentationFormat>
  <Paragraphs>161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Calibri</vt:lpstr>
      <vt:lpstr>Palatino</vt:lpstr>
      <vt:lpstr>Palatino Linotype</vt:lpstr>
      <vt:lpstr>Symbol</vt:lpstr>
      <vt:lpstr>Times</vt:lpstr>
      <vt:lpstr>Times New Roman</vt:lpstr>
      <vt:lpstr>Univers 47 CondensedLight</vt:lpstr>
      <vt:lpstr>Univers 57 Condensed</vt:lpstr>
      <vt:lpstr>Univers 67 CondensedBold</vt:lpstr>
      <vt:lpstr>Wingdings</vt:lpstr>
      <vt:lpstr>Blank Presentation</vt:lpstr>
      <vt:lpstr>1_Custom Design</vt:lpstr>
      <vt:lpstr>5_Custom Design</vt:lpstr>
      <vt:lpstr>Blank</vt:lpstr>
      <vt:lpstr>Transplant_r1b</vt:lpstr>
      <vt:lpstr>1_Transplant_r1b</vt:lpstr>
      <vt:lpstr>1_Blue Presentation Template - MA HHS - small logos</vt:lpstr>
      <vt:lpstr>2_Transplant_r1b</vt:lpstr>
      <vt:lpstr>2_Blue Presentation Template - MA HHS - small logos</vt:lpstr>
      <vt:lpstr> </vt:lpstr>
      <vt:lpstr>Agenda</vt:lpstr>
      <vt:lpstr>Staff</vt:lpstr>
      <vt:lpstr>Partners &amp; Sites</vt:lpstr>
      <vt:lpstr>PowerPoint Presentation</vt:lpstr>
      <vt:lpstr>Evaluation of Implementation and effectiveness of the Connect for Health across 4 health systems</vt:lpstr>
      <vt:lpstr>Resources for Pediatric Weight Management</vt:lpstr>
      <vt:lpstr>Connect for Health Bundle </vt:lpstr>
      <vt:lpstr>Virtual learning community</vt:lpstr>
      <vt:lpstr>Program Timeline</vt:lpstr>
      <vt:lpstr>PowerPoint Presentation</vt:lpstr>
    </vt:vector>
  </TitlesOfParts>
  <Company>Oscorp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Benavidez</dc:creator>
  <cp:lastModifiedBy>Granadeno, Jazmin A.</cp:lastModifiedBy>
  <cp:revision>443</cp:revision>
  <cp:lastPrinted>2005-05-09T19:39:18Z</cp:lastPrinted>
  <dcterms:created xsi:type="dcterms:W3CDTF">2012-12-06T04:51:52Z</dcterms:created>
  <dcterms:modified xsi:type="dcterms:W3CDTF">2022-07-25T14:05:18Z</dcterms:modified>
</cp:coreProperties>
</file>