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7.xml" ContentType="application/vnd.openxmlformats-officedocument.theme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15" r:id="rId2"/>
    <p:sldMasterId id="2147484121" r:id="rId3"/>
    <p:sldMasterId id="2147484542" r:id="rId4"/>
    <p:sldMasterId id="2147484556" r:id="rId5"/>
    <p:sldMasterId id="2147484635" r:id="rId6"/>
    <p:sldMasterId id="2147484712" r:id="rId7"/>
    <p:sldMasterId id="2147484822" r:id="rId8"/>
    <p:sldMasterId id="2147485686" r:id="rId9"/>
  </p:sldMasterIdLst>
  <p:notesMasterIdLst>
    <p:notesMasterId r:id="rId25"/>
  </p:notesMasterIdLst>
  <p:handoutMasterIdLst>
    <p:handoutMasterId r:id="rId26"/>
  </p:handoutMasterIdLst>
  <p:sldIdLst>
    <p:sldId id="497" r:id="rId10"/>
    <p:sldId id="521" r:id="rId11"/>
    <p:sldId id="618" r:id="rId12"/>
    <p:sldId id="515" r:id="rId13"/>
    <p:sldId id="664" r:id="rId14"/>
    <p:sldId id="628" r:id="rId15"/>
    <p:sldId id="657" r:id="rId16"/>
    <p:sldId id="669" r:id="rId17"/>
    <p:sldId id="672" r:id="rId18"/>
    <p:sldId id="670" r:id="rId19"/>
    <p:sldId id="673" r:id="rId20"/>
    <p:sldId id="674" r:id="rId21"/>
    <p:sldId id="665" r:id="rId22"/>
    <p:sldId id="653" r:id="rId23"/>
    <p:sldId id="46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mn47" initials="" lastIdx="1" clrIdx="0"/>
  <p:cmAuthor id="2" name="Castro, Ines" initials="" lastIdx="2" clrIdx="1"/>
  <p:cmAuthor id="3" name="Solomon, Santana" initials="" lastIdx="1" clrIdx="2"/>
  <p:cmAuthor id="4" name="Granadeno, Jazmin A." initials="GJA" lastIdx="1" clrIdx="3">
    <p:extLst>
      <p:ext uri="{19B8F6BF-5375-455C-9EA6-DF929625EA0E}">
        <p15:presenceInfo xmlns:p15="http://schemas.microsoft.com/office/powerpoint/2012/main" userId="S::JGRANADENO@mgh.harvard.edu::34ef0453-44b1-4886-9240-44335f652cf5" providerId="AD"/>
      </p:ext>
    </p:extLst>
  </p:cmAuthor>
  <p:cmAuthor id="5" name="Simione, Meg" initials="SM" lastIdx="1" clrIdx="4">
    <p:extLst>
      <p:ext uri="{19B8F6BF-5375-455C-9EA6-DF929625EA0E}">
        <p15:presenceInfo xmlns:p15="http://schemas.microsoft.com/office/powerpoint/2012/main" userId="S::msimione@mgh.harvard.edu::6e746016-4d2b-4eb1-8eca-9e9dad04e6d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9" autoAdjust="0"/>
    <p:restoredTop sz="70544" autoAdjust="0"/>
  </p:normalViewPr>
  <p:slideViewPr>
    <p:cSldViewPr>
      <p:cViewPr varScale="1">
        <p:scale>
          <a:sx n="88" d="100"/>
          <a:sy n="88" d="100"/>
        </p:scale>
        <p:origin x="31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CE54883-46E5-5D42-DD90-8E9BF58A94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1A8678-790E-0E0E-03E0-95966E429B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2585A03-1854-1A73-F39C-50DBBD3EB74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1E17746-7D5F-8F87-7468-EC6D1A90E8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2292CA08-F45E-B041-97DD-8E44F29C9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456FC9A-4BBB-6C0F-C298-C9B7B53E3D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41C245-F479-E830-7AD7-ECC77B923B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20B81FE3-0CD8-8AF9-A8FB-7841E4D16B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845EC49-DD39-7923-CCAF-5022FDDD0D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01C1DE7-C2D3-7291-BB61-381A55C8DE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6A2267A-0746-9BCD-FE4D-BBC92FE42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53C1EE73-B446-3C4D-BFE9-4925E825C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9AB1D8A-6822-6C12-5C40-C0C3E0793C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77FA2EC3-A8BF-CB4A-A977-689BDC7F4479}" type="slidenum">
              <a:rPr lang="en-US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F7AD9CE-E63C-74A1-9C6F-47A8AE9E8F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AAC0E49-CEFF-9578-C58A-0436713CA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Times" panose="02020603050405020304" pitchFamily="18" charset="0"/>
              </a:rPr>
              <a:t>Suggested Presenter: Clinician champion, leadership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4FD9871-FE0D-E32C-CF60-66DC3BC9E7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056D8614-B608-7046-AE39-7CB8D17DADC8}" type="slidenum">
              <a:rPr lang="en-US" altLang="en-US" sz="1200">
                <a:solidFill>
                  <a:srgbClr val="000000"/>
                </a:solidFill>
              </a:rPr>
              <a:pPr/>
              <a:t>12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174B7479-1BE2-2D49-FE4A-185ADD5B13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13A122F-A316-8C5F-71E8-2B2846005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CE43038B-D900-06A0-B881-54DB8DF66C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998261BD-81DF-2CE3-A350-43852E3B6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84BE0370-9B0A-C657-71D1-56E34D801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2512D44E-9597-274C-9CF2-9FC1623EA624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A249EA2-0ADB-7AD5-FCDC-B70F6AFEF7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9DC840B0-35F3-6F4D-98D6-C33F6868D792}" type="slidenum">
              <a:rPr lang="en-US" altLang="en-US" sz="1200">
                <a:solidFill>
                  <a:srgbClr val="000000"/>
                </a:solidFill>
              </a:rPr>
              <a:pPr/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E9B35F58-CF69-EC4B-19A8-A64552553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4D8872CE-251D-8156-58D0-EC2BCE2EA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ECFD9751-724A-71DA-A427-C9C522E626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BA398411-8B55-0221-4A1A-63E76E8DB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pitchFamily="2" charset="0"/>
            </a:endParaRPr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590C9411-5DB5-B100-F8CC-C66AA6CBBD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3335D4CB-00D2-2642-8F00-1A4DF5FDA9A1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3061277-5814-81B4-F441-CC03B2866A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254DBD71-79A1-9D4A-8011-C545D0BCE763}" type="slidenum">
              <a:rPr lang="en-US" altLang="en-US" sz="120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5E979D6-8F35-35FA-3AA8-7BC4F369DE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57EC025-CB9E-DA34-DD83-BEA60528C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752E0F4-808B-5BF0-0D71-396A828268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FBA40A6A-DE8B-954E-8054-19E3AFC5173C}" type="slidenum">
              <a:rPr lang="en-US" altLang="en-US" sz="1200">
                <a:solidFill>
                  <a:srgbClr val="000000"/>
                </a:solidFill>
              </a:rPr>
              <a:pPr/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ECFBB8F-8DE0-288A-8F48-20E07B5C2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712FC86-3A76-4CF6-D2D6-A5A25C3A4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BB5A4820-2AE4-2EBA-F235-6F95BBA15D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5BC5D0CA-89C6-BC0F-A7D6-5C4D3F718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A83A2BB5-6415-A554-46DD-A597FF6F82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30A42A87-324A-9F4E-9B1C-C94710ADDBB5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F1EEFA62-4809-72EA-B751-DED3651C15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C09FD77B-21D4-B742-B5CA-BF71D59454B5}" type="slidenum">
              <a:rPr lang="en-US" altLang="en-US" sz="1200">
                <a:solidFill>
                  <a:srgbClr val="000000"/>
                </a:solidFill>
              </a:rPr>
              <a:pPr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F440C97D-AE20-6CBE-33CD-F9B5D3F3F4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D58DACE-E800-1981-6930-553E7AA4B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4F1929B-4DA3-A868-35BE-6EFA02581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3691D6BD-5E30-8F42-BE17-D65DDEB49A13}" type="slidenum">
              <a:rPr lang="en-US" altLang="en-US" sz="1200">
                <a:solidFill>
                  <a:srgbClr val="000000"/>
                </a:solidFill>
              </a:rPr>
              <a:pPr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B4CAA53-5D66-068B-998C-4124EBAD00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5E25274-9D1E-3589-3A3C-1B338D3B3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dirty="0"/>
              <a:t>*Note: </a:t>
            </a:r>
            <a:r>
              <a:rPr lang="en-US" altLang="en-US" sz="1200" dirty="0">
                <a:latin typeface="Times" pitchFamily="2" charset="0"/>
              </a:rPr>
              <a:t>Please update slide to reflect methods your site uses to communicate with their patients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latin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latin typeface="Calibri" panose="020F0502020204030204" pitchFamily="34" charset="0"/>
              </a:rPr>
              <a:t>EX: MyChart can be changed to per site to reflect patient portal used there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Times" pitchFamily="2" charset="0"/>
            </a:endParaRPr>
          </a:p>
          <a:p>
            <a:pPr eaLnBrk="1" hangingPunct="1"/>
            <a:endParaRPr lang="en-US" altLang="en-US" dirty="0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9EA9509D-7B19-D9BB-C503-30D84315EF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FA71620F-436B-CE41-903B-09889E1D4BF4}" type="slidenum">
              <a:rPr lang="en-US" altLang="en-US" sz="1200">
                <a:solidFill>
                  <a:srgbClr val="000000"/>
                </a:solidFill>
              </a:rPr>
              <a:pPr/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84898EAD-5A10-2AB9-3934-A98B37DA2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D9AFAD5F-2D25-1578-2268-D7A1F4B56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D7BF84A6-C58F-DADD-A5F0-6D5160AD82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0ACCA61C-3B67-BD4F-A6CE-23E7647CFB08}" type="slidenum">
              <a:rPr lang="en-US" altLang="en-US" sz="1200">
                <a:solidFill>
                  <a:srgbClr val="000000"/>
                </a:solidFill>
              </a:rPr>
              <a:pPr/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24F3D20-2734-FB74-B528-2765021908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2D0C73D1-89AC-1048-7DD4-909F40783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57328E7F-3BAF-CFB5-1910-C28CABE2DF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FBA2B1BA-A685-914B-9709-941D7133BA35}" type="slidenum">
              <a:rPr lang="en-US" altLang="en-US" sz="1200">
                <a:solidFill>
                  <a:srgbClr val="000000"/>
                </a:solidFill>
              </a:rPr>
              <a:pPr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D95D2FA5-67D0-79E0-A431-F1469DFC1C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C99BB3B-DAD7-2943-D3BF-E4F5EDA81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mbassy.de/usa/stateimages/massachsuettsseal.jpg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7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mbassy.de/usa/stateimages/massachsuettsseal.jpg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7.jpeg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icture2.jpg">
            <a:extLst>
              <a:ext uri="{FF2B5EF4-FFF2-40B4-BE49-F238E27FC236}">
                <a16:creationId xmlns:a16="http://schemas.microsoft.com/office/drawing/2014/main" id="{C59F975F-AC42-D8C5-E25B-C36BF355ED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00600"/>
            <a:ext cx="7772400" cy="631825"/>
          </a:xfrm>
        </p:spPr>
        <p:txBody>
          <a:bodyPr/>
          <a:lstStyle>
            <a:lvl1pPr algn="ctr">
              <a:defRPr sz="2600">
                <a:solidFill>
                  <a:srgbClr val="2374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410200"/>
            <a:ext cx="7772400" cy="304800"/>
          </a:xfrm>
        </p:spPr>
        <p:txBody>
          <a:bodyPr/>
          <a:lstStyle>
            <a:lvl1pPr marL="0" indent="0" algn="ctr">
              <a:buNone/>
              <a:defRPr sz="1200">
                <a:solidFill>
                  <a:srgbClr val="23749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FD3AC1-A37A-4487-8563-D9709FBFFE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685870"/>
            <a:ext cx="1371600" cy="15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4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838200"/>
            <a:ext cx="19812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38200"/>
            <a:ext cx="5791200" cy="5105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09E7B-C51A-731C-6D62-B0AD9660F0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057F61-C390-364C-8027-F167F1A5125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86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FE905B8-A5EA-B95D-B76F-55B9B98B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9144000" cy="533400"/>
          </a:xfrm>
          <a:prstGeom prst="rect">
            <a:avLst/>
          </a:prstGeom>
          <a:solidFill>
            <a:srgbClr val="2C465A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8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678B65B-E926-C6E7-9B3C-5DFB3F0EE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0225" y="2286000"/>
            <a:ext cx="0" cy="2895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DB6ADC9F-23D9-FAEA-1201-D8106A145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239963"/>
            <a:ext cx="9144000" cy="0"/>
          </a:xfrm>
          <a:prstGeom prst="line">
            <a:avLst/>
          </a:prstGeom>
          <a:noFill/>
          <a:ln w="19050">
            <a:solidFill>
              <a:srgbClr val="008A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29000" y="3124200"/>
            <a:ext cx="5029200" cy="1470025"/>
          </a:xfrm>
        </p:spPr>
        <p:txBody>
          <a:bodyPr/>
          <a:lstStyle>
            <a:lvl1pPr>
              <a:defRPr sz="2800">
                <a:solidFill>
                  <a:srgbClr val="008AB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4953000"/>
            <a:ext cx="5029200" cy="1066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rgbClr val="000000"/>
                </a:solidFill>
                <a:latin typeface="Arial Unicode MS" pitchFamily="34" charset="-128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EA9D3C30-C17E-B476-4C3E-538ADCB4795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Palatino Linotype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1CA1D3-5813-44C4-B75F-A3E7662C7B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B8E7F6-4D94-46FF-BFEE-C969991358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4176"/>
            <a:ext cx="1371600" cy="15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2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92E9B5B-3F24-F9C7-0A31-607FE19E8B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578EF-83D5-3144-B2FB-20CD8A2DA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066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3F3BF53-2259-2E48-FA04-D862429D31C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89CE7-5C04-BC43-B7BE-8BD2AFE91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414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38E0CCE-2AD5-3585-3199-DE4E157690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3F911-CF54-4147-A8A3-D8CB2CE7D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2B2CDC-EB8B-420E-B814-87C7E94BD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35" y="6664247"/>
            <a:ext cx="1371600" cy="15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28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DC909E0-29A5-ED3C-D4BB-15F23F4C22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9CE35-DA47-FA41-81A1-C51EAFCAF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938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21800A6-B8E3-4708-893A-0FD16082F0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32ED8-7D25-124F-8AE3-2DF271A46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53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F553593-9332-36CA-B62F-5D9A7EB7AD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0B1FD-E788-F644-8F90-37949BA59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649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35201CA-4DB7-B8AE-4B09-31B7F7E86A4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1DA76-5D0C-464D-8ECB-759258339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832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DF27E67-CBFC-1C7D-A90B-5B611744C8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FECE-913C-5C42-BE8A-822059A261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02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791C2-A19B-9C90-52C4-18E1B4A9A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CB713D-8C22-8F44-8764-E3186F613FCA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69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EDCA6AA-F8EC-7F71-4C79-6B50411AC97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35A91-5D63-5E4E-B6F2-B52F81ACB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110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3641B10-47B7-761A-DEC1-CBC37D02B97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CF36-55AF-FB4A-8A2B-2B53DE213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683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90600"/>
            <a:ext cx="8229600" cy="5105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A5956E1-1EFB-17A4-3658-45AA1444FC3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C50F3-72A9-3C4E-9DF7-3D95DA37E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356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906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A02E77B-B19D-C0A1-8340-14B5F12AB9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31642-748B-5B4A-9B16-2C1617D47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044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4165D-938A-FDE6-A869-F72B07ABD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334000"/>
          </a:xfrm>
          <a:prstGeom prst="rect">
            <a:avLst/>
          </a:prstGeom>
          <a:solidFill>
            <a:srgbClr val="007CA4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Lucida Grande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001000" cy="2057400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4038600"/>
            <a:ext cx="8001000" cy="1143000"/>
          </a:xfrm>
        </p:spPr>
        <p:txBody>
          <a:bodyPr/>
          <a:lstStyle>
            <a:lvl1pPr marL="0" indent="0">
              <a:buFont typeface="Times" charset="0"/>
              <a:buNone/>
              <a:defRPr b="1" i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69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06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103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DE7DBE-9747-3B7E-5EF7-F50F64C940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1E59B894-4A2C-AD45-82C2-B532488DBE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9502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52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752600"/>
            <a:ext cx="4152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82319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67D15AF-2225-1EBA-FC15-3997DB77E3B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192D4637-BC55-2543-8BAC-7E29EB22F2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094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4DB751-4EF4-BC3A-98EE-41E46866F5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95363DF-CABB-514E-A124-024851A831E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21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B71ED-0DB7-6ACC-0B5B-9D891D5EFE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057565-0CC6-EF4B-858C-AD179E31A32A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85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02C7BC-83BB-250F-B0F5-2266A88F23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0B820604-D408-1B43-BF01-5A8E2508C8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999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CCA5A-3D98-7591-E024-495429705A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6A0238ED-3FB8-2F46-B72B-E708516CF5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569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BFB08-E124-07A2-2BC8-ACEB7EBAF2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EB1DE5AD-63AA-6040-BA27-A03C8A79B1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4181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163421-FCFD-2E16-3742-E7466DCCE26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266D52F-5C2D-2C48-BD8F-2602CE550B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6493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21145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1912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DD7232-4C14-7881-AB8B-AEF3F6D644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B66B72C2-6E09-B84E-9CE5-F0B3FAC564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16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6ED874-A8A1-0088-DFE9-C2249FC93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334000"/>
          </a:xfrm>
          <a:prstGeom prst="rect">
            <a:avLst/>
          </a:prstGeom>
          <a:solidFill>
            <a:srgbClr val="007CA4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Lucida Grande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001000" cy="2057400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4038600"/>
            <a:ext cx="8001000" cy="1143000"/>
          </a:xfrm>
        </p:spPr>
        <p:txBody>
          <a:bodyPr/>
          <a:lstStyle>
            <a:lvl1pPr marL="0" indent="0">
              <a:buFont typeface="Times" charset="0"/>
              <a:buNone/>
              <a:defRPr b="1" i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913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icture2">
            <a:extLst>
              <a:ext uri="{FF2B5EF4-FFF2-40B4-BE49-F238E27FC236}">
                <a16:creationId xmlns:a16="http://schemas.microsoft.com/office/drawing/2014/main" id="{983200A4-621C-E608-A0F7-115CE91F9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6350"/>
            <a:ext cx="9188451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massachsuettsseal">
            <a:hlinkClick r:id="rId3"/>
            <a:extLst>
              <a:ext uri="{FF2B5EF4-FFF2-40B4-BE49-F238E27FC236}">
                <a16:creationId xmlns:a16="http://schemas.microsoft.com/office/drawing/2014/main" id="{1243C9D6-F85A-A05F-8E0C-E8EC08A74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533400"/>
            <a:ext cx="145573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A79EE5C-D8E7-4AF0-2368-5DB6E453213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1143000"/>
            <a:ext cx="44958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2800" b="1">
                <a:solidFill>
                  <a:srgbClr val="F8F8F8"/>
                </a:solidFill>
                <a:cs typeface="Arial" charset="0"/>
              </a:rPr>
              <a:t>Commonwealth of Massachusetts</a:t>
            </a:r>
            <a:br>
              <a:rPr lang="en-US" altLang="en-US" sz="2800" b="1">
                <a:solidFill>
                  <a:srgbClr val="F8F8F8"/>
                </a:solidFill>
                <a:cs typeface="Arial" charset="0"/>
              </a:rPr>
            </a:br>
            <a:r>
              <a:rPr lang="en-US" altLang="en-US" sz="1900" b="1">
                <a:solidFill>
                  <a:srgbClr val="F8F8F8"/>
                </a:solidFill>
                <a:cs typeface="Arial" charset="0"/>
              </a:rPr>
              <a:t>Executive Office of Health and Human Services</a:t>
            </a:r>
            <a:br>
              <a:rPr lang="en-US" altLang="en-US" sz="1900" b="1">
                <a:solidFill>
                  <a:srgbClr val="F8F8F8"/>
                </a:solidFill>
                <a:cs typeface="Arial" charset="0"/>
              </a:rPr>
            </a:br>
            <a:br>
              <a:rPr lang="en-US" altLang="en-US" sz="1900" b="1">
                <a:solidFill>
                  <a:srgbClr val="F8F8F8"/>
                </a:solidFill>
                <a:cs typeface="Arial" charset="0"/>
              </a:rPr>
            </a:br>
            <a:endParaRPr lang="en-US" altLang="en-US" sz="2800" b="1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67200" y="3124200"/>
            <a:ext cx="4667250" cy="2139950"/>
          </a:xfrm>
        </p:spPr>
        <p:txBody>
          <a:bodyPr lIns="91440" tIns="45720" rIns="91440" bIns="45720"/>
          <a:lstStyle>
            <a:lvl1pPr marL="0" indent="0">
              <a:buFontTx/>
              <a:buNone/>
              <a:defRPr sz="3200">
                <a:solidFill>
                  <a:srgbClr val="003366"/>
                </a:solidFill>
              </a:defRPr>
            </a:lvl1pPr>
            <a:lvl2pPr marL="114300" lvl="1" indent="381000">
              <a:buFontTx/>
              <a:buNone/>
              <a:defRPr sz="2800"/>
            </a:lvl2pPr>
            <a:lvl3pPr marL="396875" lvl="2" indent="692150">
              <a:buFontTx/>
              <a:buNone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altLang="en-US" noProof="0"/>
              <a:t>Click to edit Master subtitle style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83360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01347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79956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96984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86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237392-1F8B-89AB-041D-09AA2B8C0B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295108-2D85-1D42-B73F-E6D47D6BC2BE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162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526413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795197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487656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10321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12239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790660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20383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9626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112617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858000" cy="1066800"/>
          </a:xfrm>
        </p:spPr>
        <p:txBody>
          <a:bodyPr/>
          <a:lstStyle>
            <a:lvl1pPr>
              <a:defRPr sz="4000">
                <a:solidFill>
                  <a:srgbClr val="003399"/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8FDB91-26FC-47E1-891D-F04C95A4CC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146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icture2">
            <a:extLst>
              <a:ext uri="{FF2B5EF4-FFF2-40B4-BE49-F238E27FC236}">
                <a16:creationId xmlns:a16="http://schemas.microsoft.com/office/drawing/2014/main" id="{228EDDA4-0456-5D74-0E2C-3F6F90035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6350"/>
            <a:ext cx="9188451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massachsuettsseal">
            <a:hlinkClick r:id="rId3"/>
            <a:extLst>
              <a:ext uri="{FF2B5EF4-FFF2-40B4-BE49-F238E27FC236}">
                <a16:creationId xmlns:a16="http://schemas.microsoft.com/office/drawing/2014/main" id="{534B90B2-6CEB-5EAA-C151-EEEFC4B8F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533400"/>
            <a:ext cx="145573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4649AC99-F5C0-0B3C-D314-3C734C74443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1143000"/>
            <a:ext cx="449580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2800" b="1">
                <a:solidFill>
                  <a:srgbClr val="F8F8F8"/>
                </a:solidFill>
                <a:cs typeface="Arial" charset="0"/>
              </a:rPr>
              <a:t>Commonwealth of Massachusetts</a:t>
            </a:r>
            <a:br>
              <a:rPr lang="en-US" altLang="en-US" sz="2800" b="1">
                <a:solidFill>
                  <a:srgbClr val="F8F8F8"/>
                </a:solidFill>
                <a:cs typeface="Arial" charset="0"/>
              </a:rPr>
            </a:br>
            <a:r>
              <a:rPr lang="en-US" altLang="en-US" sz="1900" b="1">
                <a:solidFill>
                  <a:srgbClr val="F8F8F8"/>
                </a:solidFill>
                <a:cs typeface="Arial" charset="0"/>
              </a:rPr>
              <a:t>Executive Office of Health and Human Services</a:t>
            </a:r>
            <a:br>
              <a:rPr lang="en-US" altLang="en-US" sz="1900" b="1">
                <a:solidFill>
                  <a:srgbClr val="F8F8F8"/>
                </a:solidFill>
                <a:cs typeface="Arial" charset="0"/>
              </a:rPr>
            </a:br>
            <a:br>
              <a:rPr lang="en-US" altLang="en-US" sz="1900" b="1">
                <a:solidFill>
                  <a:srgbClr val="F8F8F8"/>
                </a:solidFill>
                <a:cs typeface="Arial" charset="0"/>
              </a:rPr>
            </a:br>
            <a:endParaRPr lang="en-US" altLang="en-US" sz="2800" b="1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67200" y="3124200"/>
            <a:ext cx="4667250" cy="2139950"/>
          </a:xfrm>
        </p:spPr>
        <p:txBody>
          <a:bodyPr lIns="91440" tIns="45720" rIns="91440" bIns="45720"/>
          <a:lstStyle>
            <a:lvl1pPr marL="0" indent="0">
              <a:buFontTx/>
              <a:buNone/>
              <a:defRPr sz="3200">
                <a:solidFill>
                  <a:srgbClr val="003366"/>
                </a:solidFill>
              </a:defRPr>
            </a:lvl1pPr>
            <a:lvl2pPr marL="114300" lvl="1" indent="381000">
              <a:buFontTx/>
              <a:buNone/>
              <a:defRPr sz="2800"/>
            </a:lvl2pPr>
            <a:lvl3pPr marL="396875" lvl="2" indent="692150">
              <a:buFontTx/>
              <a:buNone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altLang="en-US" noProof="0"/>
              <a:t>Click to edit Master subtitle style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40344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FAC580-23E7-4DC8-B4AD-FA09B6C386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8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C6A1E-A8CC-BE86-2723-DF17D4EC72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01D07F-E950-744C-B7BB-B41C0714AB08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475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3D7029-1A4B-49A3-825B-1F15EA9CC7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2744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2" y="10668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DFED1D-6DE3-418E-96A8-A7537CE197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619607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9FE91D-863C-4402-B539-5D743FF18C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0086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DD73B8-0285-4009-97EF-B47D29167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0265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F1AC72-5F07-4162-BD2C-2BF9630528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6503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89714C-4DA5-47F9-9FF9-D8EF3C2B55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8809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8A32FB-4D85-4D41-886B-91FDFC47BE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5827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421BC6-E44E-41ED-9C89-657882BB5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50048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20383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9626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D71CA0-2343-4AA9-B7DB-909B5F5767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871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3C5D4-E93F-91FA-94C7-A30CC7549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3F58C5-4AC2-684B-8573-1B0FE28F1ACE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9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DD602-29DF-C825-51FA-0AF7CEF3F5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CE49BA-66AF-284F-8F5E-B3805CFF6B7A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0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D18CC7-7826-6FE0-6C28-814752603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2EEE31-4B55-814D-BCC3-CF29EB8E5073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2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1622A-AB57-5320-C8AD-84FE9B612C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CA09B0-E640-6640-AB5F-A5312692B73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0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Text 2">
            <a:extLst>
              <a:ext uri="{FF2B5EF4-FFF2-40B4-BE49-F238E27FC236}">
                <a16:creationId xmlns:a16="http://schemas.microsoft.com/office/drawing/2014/main" id="{60249AFA-31E7-AC29-C644-822B5C86E5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92"/>
          <a:stretch>
            <a:fillRect/>
          </a:stretch>
        </p:blipFill>
        <p:spPr bwMode="auto">
          <a:xfrm>
            <a:off x="0" y="0"/>
            <a:ext cx="9145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993FFC24-2E6B-9C92-71D1-EF050713E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D7D99793-2F00-E621-6889-C5FE386DB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924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9D0CF0-2D4C-EECE-98D1-4C9DF0BF63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770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rgbClr val="23749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CBB620-7B9D-6648-90B7-75265D91F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97646F8D-A422-40E2-A360-4FA6E57A46B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03" y="6050658"/>
            <a:ext cx="1597739" cy="6524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44A5DF-9E04-4EAF-8872-1EB2C31821B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4176"/>
            <a:ext cx="1371600" cy="1589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561" r:id="rId1"/>
    <p:sldLayoutId id="2147490562" r:id="rId2"/>
    <p:sldLayoutId id="2147490563" r:id="rId3"/>
    <p:sldLayoutId id="2147490564" r:id="rId4"/>
    <p:sldLayoutId id="2147490565" r:id="rId5"/>
    <p:sldLayoutId id="2147490566" r:id="rId6"/>
    <p:sldLayoutId id="2147490567" r:id="rId7"/>
    <p:sldLayoutId id="2147490568" r:id="rId8"/>
    <p:sldLayoutId id="2147490569" r:id="rId9"/>
    <p:sldLayoutId id="214749057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82F9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82F92"/>
          </a:solidFill>
          <a:latin typeface="Univers 67 CondensedBold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82F92"/>
          </a:solidFill>
          <a:latin typeface="Univers 67 CondensedBold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82F92"/>
          </a:solidFill>
          <a:latin typeface="Univers 67 CondensedBold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82F92"/>
          </a:solidFill>
          <a:latin typeface="Univers 67 CondensedBold" charset="0"/>
          <a:ea typeface="MS PGothic" pitchFamily="34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482F92"/>
          </a:solidFill>
          <a:latin typeface="Univers 67 Condensed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482F92"/>
          </a:solidFill>
          <a:latin typeface="Univers 67 Condensed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482F92"/>
          </a:solidFill>
          <a:latin typeface="Univers 67 Condensed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482F92"/>
          </a:solidFill>
          <a:latin typeface="Univers 67 CondensedBold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rgbClr val="C41425"/>
        </a:buClr>
        <a:buFont typeface="Times" pitchFamily="2" charset="0"/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574675" indent="-228600" algn="l" rtl="0" eaLnBrk="0" fontAlgn="base" hangingPunct="0">
        <a:spcBef>
          <a:spcPct val="20000"/>
        </a:spcBef>
        <a:spcAft>
          <a:spcPct val="0"/>
        </a:spcAft>
        <a:buClr>
          <a:srgbClr val="FCAF17"/>
        </a:buClr>
        <a:buFont typeface="Times" pitchFamily="2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917575" indent="-228600" algn="l" rtl="0" eaLnBrk="0" fontAlgn="base" hangingPunct="0">
        <a:spcBef>
          <a:spcPct val="20000"/>
        </a:spcBef>
        <a:spcAft>
          <a:spcPct val="0"/>
        </a:spcAft>
        <a:buClr>
          <a:srgbClr val="482F92"/>
        </a:buClr>
        <a:buFont typeface="Times" pitchFamily="2" charset="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603375" indent="-22860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060575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517775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2974975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432175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F6B0B51-AE13-09D8-E2CB-C257B2A9A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F2EA9A3-2FB1-5D36-5EA5-1D92132BB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9141" name="Rectangle 5">
            <a:extLst>
              <a:ext uri="{FF2B5EF4-FFF2-40B4-BE49-F238E27FC236}">
                <a16:creationId xmlns:a16="http://schemas.microsoft.com/office/drawing/2014/main" id="{8B910C4D-C5E9-6A28-822C-D39B2A6354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2" name="Rectangle 6">
            <a:extLst>
              <a:ext uri="{FF2B5EF4-FFF2-40B4-BE49-F238E27FC236}">
                <a16:creationId xmlns:a16="http://schemas.microsoft.com/office/drawing/2014/main" id="{9F522391-2EFB-64E0-AE84-361B01428A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0902" y="626159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B74650-E183-7749-906E-45E9F5AE71C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A7026E-37C2-41C8-9F2A-9475168B89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4176"/>
            <a:ext cx="1371600" cy="1589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slide3">
            <a:extLst>
              <a:ext uri="{FF2B5EF4-FFF2-40B4-BE49-F238E27FC236}">
                <a16:creationId xmlns:a16="http://schemas.microsoft.com/office/drawing/2014/main" id="{EEE78CF6-261F-EC13-B803-25EF98FFE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3">
            <a:extLst>
              <a:ext uri="{FF2B5EF4-FFF2-40B4-BE49-F238E27FC236}">
                <a16:creationId xmlns:a16="http://schemas.microsoft.com/office/drawing/2014/main" id="{92DBC5AF-7A60-940C-81EE-4A54A9D8F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1413" y="762000"/>
            <a:ext cx="6935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14">
            <a:extLst>
              <a:ext uri="{FF2B5EF4-FFF2-40B4-BE49-F238E27FC236}">
                <a16:creationId xmlns:a16="http://schemas.microsoft.com/office/drawing/2014/main" id="{A02AB9E4-4FFB-CE54-4848-7BE7336D9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1413" y="2209800"/>
            <a:ext cx="69357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- 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4F622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F39F0C3-CEA3-E004-1D30-B95B43CC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2C465A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8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95D6906-6FCD-CDD0-D4DA-D2F26A97D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8EADB8F-1D12-0B10-FD45-64D44CB19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131A9489-DFF5-46FA-2FD1-7CC182B3E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A3D3879F-C1D5-40F5-6DC4-4A185898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15963"/>
            <a:ext cx="9144000" cy="0"/>
          </a:xfrm>
          <a:prstGeom prst="line">
            <a:avLst/>
          </a:prstGeom>
          <a:noFill/>
          <a:ln w="19050">
            <a:solidFill>
              <a:srgbClr val="008A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BBA7C135-680F-F609-1A75-A4F0E72C2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138" y="0"/>
            <a:ext cx="0" cy="686435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CBD03FF6-9A8A-AB05-3628-E1DAE295E6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89725"/>
            <a:ext cx="3048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rgbClr val="FFFFFF"/>
                </a:solidFill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fld id="{EB5E9C33-5B80-FE49-AC84-F284C686C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B9980B-AD4B-4F90-98F1-68123B20E1F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77CD9D-D241-4671-B6F3-ED6459C6CF4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4176"/>
            <a:ext cx="1371600" cy="1589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571" r:id="rId1"/>
    <p:sldLayoutId id="2147490529" r:id="rId2"/>
    <p:sldLayoutId id="2147490530" r:id="rId3"/>
    <p:sldLayoutId id="2147490531" r:id="rId4"/>
    <p:sldLayoutId id="2147490532" r:id="rId5"/>
    <p:sldLayoutId id="2147490533" r:id="rId6"/>
    <p:sldLayoutId id="2147490534" r:id="rId7"/>
    <p:sldLayoutId id="2147490535" r:id="rId8"/>
    <p:sldLayoutId id="2147490536" r:id="rId9"/>
    <p:sldLayoutId id="2147490537" r:id="rId10"/>
    <p:sldLayoutId id="2147490538" r:id="rId11"/>
    <p:sldLayoutId id="2147490539" r:id="rId12"/>
    <p:sldLayoutId id="21474905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08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2EFD75-20FD-3D73-9F45-E9102C098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6573A1-3C8E-E7D6-358B-B7FEA8535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F6322D44-D1E1-518F-8E12-24146B542E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0000"/>
                </a:solidFill>
                <a:latin typeface="Univers 47 CondensedLight"/>
              </a:defRPr>
            </a:lvl1pPr>
          </a:lstStyle>
          <a:p>
            <a:pPr>
              <a:defRPr/>
            </a:pPr>
            <a:fld id="{F6264997-879A-924F-A16B-C3DFB0393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5125" name="Straight Connector 6">
            <a:extLst>
              <a:ext uri="{FF2B5EF4-FFF2-40B4-BE49-F238E27FC236}">
                <a16:creationId xmlns:a16="http://schemas.microsoft.com/office/drawing/2014/main" id="{54300A82-D7D9-814B-94FE-9FCA1ABA34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1066800"/>
            <a:ext cx="8458200" cy="1588"/>
          </a:xfrm>
          <a:prstGeom prst="line">
            <a:avLst/>
          </a:prstGeom>
          <a:noFill/>
          <a:ln w="9525" algn="ctr">
            <a:solidFill>
              <a:srgbClr val="007C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DA33625-576D-4F1E-AADA-203C5653CC8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36C325-AED8-4919-9989-F2DF73ABE15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4176"/>
            <a:ext cx="1371600" cy="1589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572" r:id="rId1"/>
    <p:sldLayoutId id="2147490573" r:id="rId2"/>
    <p:sldLayoutId id="2147490574" r:id="rId3"/>
    <p:sldLayoutId id="2147490575" r:id="rId4"/>
    <p:sldLayoutId id="2147490576" r:id="rId5"/>
    <p:sldLayoutId id="2147490577" r:id="rId6"/>
    <p:sldLayoutId id="2147490578" r:id="rId7"/>
    <p:sldLayoutId id="2147490579" r:id="rId8"/>
    <p:sldLayoutId id="2147490580" r:id="rId9"/>
    <p:sldLayoutId id="2147490581" r:id="rId10"/>
    <p:sldLayoutId id="21474905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itchFamily="2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itchFamily="2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»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25146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FCD4BFB-83A9-8FC5-4FA5-C3B471B5E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22CC6B1-3560-9CBB-CA7E-819B4FC95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D1DB9BD4-BCA3-3C64-B5B7-33EB0458BE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0000"/>
                </a:solidFill>
                <a:latin typeface="Univers 47 CondensedLight"/>
              </a:defRPr>
            </a:lvl1pPr>
          </a:lstStyle>
          <a:p>
            <a:pPr>
              <a:defRPr/>
            </a:pPr>
            <a:fld id="{845C2383-BEA9-FC4B-A49A-56373DDE88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149" name="Straight Connector 6">
            <a:extLst>
              <a:ext uri="{FF2B5EF4-FFF2-40B4-BE49-F238E27FC236}">
                <a16:creationId xmlns:a16="http://schemas.microsoft.com/office/drawing/2014/main" id="{FE94F9D7-5274-AF5F-A9DA-ECC1284452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1066800"/>
            <a:ext cx="8458200" cy="1588"/>
          </a:xfrm>
          <a:prstGeom prst="line">
            <a:avLst/>
          </a:prstGeom>
          <a:noFill/>
          <a:ln w="9525" algn="ctr">
            <a:solidFill>
              <a:srgbClr val="007C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D0A9929-4FD6-4127-9D08-124073D91D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857CD8-064F-4183-B7A4-1B2295204B0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4176"/>
            <a:ext cx="1371600" cy="1589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58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itchFamily="2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itchFamily="2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»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25146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9B30FC0-7DFD-26DD-91CB-C63F8D554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228600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EBC3016-976E-1947-9155-E81730BA0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  <a:p>
            <a:pPr lvl="4"/>
            <a:r>
              <a:rPr lang="en-US" altLang="en-US"/>
              <a:t>Fourth level</a:t>
            </a:r>
          </a:p>
          <a:p>
            <a:pPr lvl="4"/>
            <a:endParaRPr lang="en-US" alt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ECFA3396-E7EB-A759-B041-DFA0C4B10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en-US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EA7848EE-AD5D-114C-6A9A-3A59D18C9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lIns="45720" rIns="4572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C18B56C1-A73A-C6FD-A136-D554323AD22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990600"/>
            <a:ext cx="8153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en-US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C3E0B881-A375-F085-94F6-355DA3CBF33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6477000"/>
            <a:ext cx="8153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568D31-CCB5-4FF2-B2EC-ED3B4F01E66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C14C4B-B8D0-4D65-B4E0-7B33FED04ED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4176"/>
            <a:ext cx="1371600" cy="1589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584" r:id="rId1"/>
    <p:sldLayoutId id="2147490541" r:id="rId2"/>
    <p:sldLayoutId id="2147490542" r:id="rId3"/>
    <p:sldLayoutId id="2147490543" r:id="rId4"/>
    <p:sldLayoutId id="2147490544" r:id="rId5"/>
    <p:sldLayoutId id="2147490545" r:id="rId6"/>
    <p:sldLayoutId id="2147490546" r:id="rId7"/>
    <p:sldLayoutId id="2147490547" r:id="rId8"/>
    <p:sldLayoutId id="2147490548" r:id="rId9"/>
    <p:sldLayoutId id="2147490549" r:id="rId10"/>
    <p:sldLayoutId id="2147490550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381000" indent="-3810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Char char="•"/>
        <a:tabLst>
          <a:tab pos="1944688" algn="l"/>
        </a:tabLst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838200" indent="-3429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4D4D4D"/>
        </a:buClr>
        <a:buChar char="•"/>
        <a:tabLst>
          <a:tab pos="1944688" algn="l"/>
        </a:tabLst>
        <a:defRPr sz="2400">
          <a:solidFill>
            <a:schemeClr val="tx2"/>
          </a:solidFill>
          <a:latin typeface="+mn-lt"/>
        </a:defRPr>
      </a:lvl2pPr>
      <a:lvl3pPr marL="1481138" indent="-39211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tabLst>
          <a:tab pos="1944688" algn="l"/>
        </a:tabLst>
        <a:defRPr>
          <a:solidFill>
            <a:schemeClr val="tx1"/>
          </a:solidFill>
          <a:latin typeface="Arial" charset="0"/>
        </a:defRPr>
      </a:lvl3pPr>
      <a:lvl4pPr marL="1946275" indent="-3048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anose="02020603050405020304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4pPr>
      <a:lvl5pPr marL="2452688" indent="-3048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anose="02020603050405020304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5pPr>
      <a:lvl6pPr marL="2909888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6pPr>
      <a:lvl7pPr marL="3367088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7pPr>
      <a:lvl8pPr marL="3824288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8pPr>
      <a:lvl9pPr marL="4281488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A15FBBE-5066-BDBD-A74C-247686850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6072E7-D105-B0EB-6602-9FBAB7598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E5E9EE2B-F02D-6598-9A72-6332A651F4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0000"/>
                </a:solidFill>
                <a:latin typeface="Univers 47 CondensedLight"/>
              </a:defRPr>
            </a:lvl1pPr>
          </a:lstStyle>
          <a:p>
            <a:pPr>
              <a:defRPr/>
            </a:pPr>
            <a:fld id="{34629770-9F8B-564A-8029-01CC3E1DA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197" name="Straight Connector 6">
            <a:extLst>
              <a:ext uri="{FF2B5EF4-FFF2-40B4-BE49-F238E27FC236}">
                <a16:creationId xmlns:a16="http://schemas.microsoft.com/office/drawing/2014/main" id="{BEECB671-DD33-F6A6-C698-2A10B0D688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1066800"/>
            <a:ext cx="8458200" cy="1588"/>
          </a:xfrm>
          <a:prstGeom prst="line">
            <a:avLst/>
          </a:prstGeom>
          <a:noFill/>
          <a:ln w="9525" algn="ctr">
            <a:solidFill>
              <a:srgbClr val="007C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F4F0894-BDA5-4C89-A1F3-E391D80860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509265" cy="6162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A5825B-44C3-4E01-9CB5-60E523DA94B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4176"/>
            <a:ext cx="1371600" cy="1589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585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itchFamily="2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itchFamily="2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»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25146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89E9597-4DDE-E55F-AC29-C37647D57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228600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DADC7D1-CED4-E859-0CC0-BD1B5A642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  <a:p>
            <a:pPr lvl="4"/>
            <a:r>
              <a:rPr lang="en-US" altLang="en-US"/>
              <a:t>Fourth level</a:t>
            </a:r>
          </a:p>
          <a:p>
            <a:pPr lvl="4"/>
            <a:endParaRPr lang="en-US" alt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509B69FD-079D-CA3D-FF6E-FC3387650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en-US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7428AA7C-5F76-9F8D-7895-609FED405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lIns="45720" rIns="4572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10E170D2-93A6-EDBA-73F6-99FA6454A6E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990600"/>
            <a:ext cx="8153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90953289-CEDA-D3C3-45B7-108FEB84678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6477000"/>
            <a:ext cx="8153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0E1731-5121-483C-8B0A-C4EEDCEF04A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4176"/>
            <a:ext cx="1371600" cy="1589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586" r:id="rId1"/>
    <p:sldLayoutId id="2147490551" r:id="rId2"/>
    <p:sldLayoutId id="2147490552" r:id="rId3"/>
    <p:sldLayoutId id="2147490553" r:id="rId4"/>
    <p:sldLayoutId id="2147490554" r:id="rId5"/>
    <p:sldLayoutId id="2147490555" r:id="rId6"/>
    <p:sldLayoutId id="2147490556" r:id="rId7"/>
    <p:sldLayoutId id="2147490557" r:id="rId8"/>
    <p:sldLayoutId id="2147490558" r:id="rId9"/>
    <p:sldLayoutId id="2147490559" r:id="rId10"/>
    <p:sldLayoutId id="2147490560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lnSpc>
          <a:spcPct val="80000"/>
        </a:lnSpc>
        <a:spcBef>
          <a:spcPct val="20000"/>
        </a:spcBef>
        <a:spcAft>
          <a:spcPct val="0"/>
        </a:spcAft>
        <a:tabLst>
          <a:tab pos="915988" algn="l"/>
        </a:tabLs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381000" indent="-3810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Char char="•"/>
        <a:tabLst>
          <a:tab pos="1944688" algn="l"/>
        </a:tabLst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838200" indent="-3429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4D4D4D"/>
        </a:buClr>
        <a:buChar char="•"/>
        <a:tabLst>
          <a:tab pos="1944688" algn="l"/>
        </a:tabLst>
        <a:defRPr sz="2400">
          <a:solidFill>
            <a:schemeClr val="tx2"/>
          </a:solidFill>
          <a:latin typeface="+mn-lt"/>
        </a:defRPr>
      </a:lvl2pPr>
      <a:lvl3pPr marL="1481138" indent="-39211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tabLst>
          <a:tab pos="1944688" algn="l"/>
        </a:tabLst>
        <a:defRPr>
          <a:solidFill>
            <a:schemeClr val="tx1"/>
          </a:solidFill>
          <a:latin typeface="Arial" charset="0"/>
        </a:defRPr>
      </a:lvl3pPr>
      <a:lvl4pPr marL="1946275" indent="-3048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anose="02020603050405020304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4pPr>
      <a:lvl5pPr marL="2452688" indent="-3048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anose="02020603050405020304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5pPr>
      <a:lvl6pPr marL="2909888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6pPr>
      <a:lvl7pPr marL="3367088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7pPr>
      <a:lvl8pPr marL="3824288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8pPr>
      <a:lvl9pPr marL="4281488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4D4D4D"/>
        </a:buClr>
        <a:buFont typeface="Times New Roman" pitchFamily="18" charset="0"/>
        <a:buChar char="–"/>
        <a:tabLst>
          <a:tab pos="1944688" algn="l"/>
        </a:tabLst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pchopmag.org/recip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17CF06A-6B7C-2504-937F-8D3192C366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" y="0"/>
            <a:ext cx="8839200" cy="302736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</a:pPr>
            <a:r>
              <a:rPr lang="en-US" altLang="en-US" sz="4000" i="1" dirty="0"/>
              <a:t>Connect for Health </a:t>
            </a:r>
            <a:r>
              <a:rPr lang="en-US" altLang="en-US" sz="4000" dirty="0"/>
              <a:t>Program</a:t>
            </a:r>
            <a:br>
              <a:rPr lang="en-US" altLang="en-US" sz="4000" dirty="0"/>
            </a:br>
            <a:r>
              <a:rPr lang="en-US" altLang="en-US" sz="4000" dirty="0"/>
              <a:t>Family Advisory Board </a:t>
            </a:r>
            <a:br>
              <a:rPr lang="en-US" altLang="en-US" sz="4000" dirty="0"/>
            </a:br>
            <a:r>
              <a:rPr lang="en-US" altLang="en-US" sz="3600" dirty="0"/>
              <a:t>Community Feedback</a:t>
            </a:r>
            <a:endParaRPr lang="en-US" altLang="en-US" sz="3600" dirty="0">
              <a:latin typeface="Calibri" panose="020F0502020204030204" pitchFamily="34" charset="0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48D380B-CB0B-C70B-7E3F-D00B422C8E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3645694"/>
            <a:ext cx="8763000" cy="138350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Times" pitchFamily="2" charset="0"/>
              <a:buNone/>
            </a:pPr>
            <a:r>
              <a:rPr lang="en-US" altLang="en-US" sz="3600" b="0" i="0" dirty="0">
                <a:latin typeface="Calibri" panose="020F0502020204030204" pitchFamily="34" charset="0"/>
              </a:rPr>
              <a:t>Presenter Name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3200" b="0" i="0" dirty="0">
                <a:solidFill>
                  <a:schemeClr val="tx2"/>
                </a:solidFill>
                <a:latin typeface="Calibri" panose="020F0502020204030204" pitchFamily="34" charset="0"/>
              </a:rPr>
              <a:t>Date</a:t>
            </a:r>
          </a:p>
          <a:p>
            <a:pPr algn="ctr" eaLnBrk="1" hangingPunct="1">
              <a:lnSpc>
                <a:spcPct val="80000"/>
              </a:lnSpc>
              <a:buFont typeface="Times" pitchFamily="2" charset="0"/>
              <a:buNone/>
            </a:pPr>
            <a:endParaRPr lang="en-US" altLang="en-US" sz="3200" dirty="0"/>
          </a:p>
        </p:txBody>
      </p:sp>
      <p:sp>
        <p:nvSpPr>
          <p:cNvPr id="38917" name="TextBox 2">
            <a:extLst>
              <a:ext uri="{FF2B5EF4-FFF2-40B4-BE49-F238E27FC236}">
                <a16:creationId xmlns:a16="http://schemas.microsoft.com/office/drawing/2014/main" id="{688660D2-05F4-C952-EDA0-8735C55DA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5497420"/>
            <a:ext cx="9099550" cy="157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b="1"/>
          </a:p>
          <a:p>
            <a:pPr algn="ctr"/>
            <a:r>
              <a:rPr lang="en-US" altLang="en-US" b="1"/>
              <a:t>[SITE LOGO GOES HERE]</a:t>
            </a:r>
          </a:p>
          <a:p>
            <a:pPr algn="ctr"/>
            <a:endParaRPr lang="en-US" altLang="en-US" b="1"/>
          </a:p>
          <a:p>
            <a:pPr algn="ctr"/>
            <a:endParaRPr lang="en-US" altLang="en-US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499EAD-AC46-4DAB-A6F4-60C777B25F5A}"/>
              </a:ext>
            </a:extLst>
          </p:cNvPr>
          <p:cNvSpPr txBox="1"/>
          <p:nvPr/>
        </p:nvSpPr>
        <p:spPr>
          <a:xfrm>
            <a:off x="114300" y="5328331"/>
            <a:ext cx="30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: Please use this presentation as a template and feel free to update with site specific information and updated references.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810B9479-0946-6F6A-B242-D52A4D165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Feedback: Office Visit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7289BB9-E726-E5AB-CCAC-4734682A4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7500" y="1295400"/>
            <a:ext cx="8610600" cy="5410200"/>
          </a:xfrm>
        </p:spPr>
        <p:txBody>
          <a:bodyPr/>
          <a:lstStyle/>
          <a:p>
            <a:r>
              <a:rPr lang="en-US" altLang="en-US">
                <a:latin typeface="Calibri" panose="020F0502020204030204" pitchFamily="34" charset="0"/>
              </a:rPr>
              <a:t>If your child had an unhealthy weight, would you like your child’s doctor to…</a:t>
            </a:r>
          </a:p>
          <a:p>
            <a:pPr marL="0" lvl="1" indent="0" eaLnBrk="1" hangingPunct="1">
              <a:spcAft>
                <a:spcPts val="1800"/>
              </a:spcAft>
              <a:buFontTx/>
              <a:buNone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9D7732-CD62-BF2C-705B-28D89B33CF42}"/>
              </a:ext>
            </a:extLst>
          </p:cNvPr>
          <p:cNvGraphicFramePr>
            <a:graphicFrameLocks noGrp="1"/>
          </p:cNvGraphicFramePr>
          <p:nvPr/>
        </p:nvGraphicFramePr>
        <p:xfrm>
          <a:off x="508000" y="1895475"/>
          <a:ext cx="8229600" cy="396875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1108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Ask you/your child about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Discuss 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Take action </a:t>
                      </a:r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650">
                <a:tc>
                  <a:txBody>
                    <a:bodyPr/>
                    <a:lstStyle/>
                    <a:p>
                      <a:r>
                        <a:rPr lang="en-US" sz="1700" dirty="0"/>
                        <a:t>- Your child’s eating and exercise habits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 The benefits of your child achieving a healthy weight 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- Set specific goals to improve your child’s eating or exercise habits</a:t>
                      </a:r>
                    </a:p>
                    <a:p>
                      <a:endParaRPr lang="en-US" sz="1700" dirty="0"/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650">
                <a:tc>
                  <a:txBody>
                    <a:bodyPr/>
                    <a:lstStyle/>
                    <a:p>
                      <a:r>
                        <a:rPr lang="en-US" sz="1700" dirty="0"/>
                        <a:t>- What motivates your child to achieve a healthier weight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 How you can support your child to achieve a healthier weight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- Refer your child to a specific clinic or community program</a:t>
                      </a:r>
                    </a:p>
                    <a:p>
                      <a:endParaRPr lang="en-US" sz="1700" dirty="0"/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343">
                <a:tc>
                  <a:txBody>
                    <a:bodyPr/>
                    <a:lstStyle/>
                    <a:p>
                      <a:r>
                        <a:rPr lang="en-US" sz="1700" dirty="0"/>
                        <a:t>- What makes it challenging for your child to achieve a healthier weight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- Contact you after your visit to see how things are going</a:t>
                      </a:r>
                    </a:p>
                    <a:p>
                      <a:endParaRPr lang="en-US" sz="1700" dirty="0"/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316" name="Rectangle 2">
            <a:extLst>
              <a:ext uri="{FF2B5EF4-FFF2-40B4-BE49-F238E27FC236}">
                <a16:creationId xmlns:a16="http://schemas.microsoft.com/office/drawing/2014/main" id="{63D1519F-D125-14AD-DC7A-96BC0AE71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1895475"/>
            <a:ext cx="2692400" cy="3937000"/>
          </a:xfrm>
          <a:prstGeom prst="rect">
            <a:avLst/>
          </a:prstGeom>
          <a:noFill/>
          <a:ln w="57150" algn="ctr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Aft>
                <a:spcPts val="1200"/>
              </a:spcAft>
              <a:buClr>
                <a:srgbClr val="003366"/>
              </a:buClr>
              <a:buSzPct val="8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Aft>
                <a:spcPts val="1200"/>
              </a:spcAft>
              <a:buClr>
                <a:srgbClr val="003366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latin typeface="Lucida Grande" panose="020B06000405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2AB95EC-078B-693E-00E0-802A5AE32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Feedback: Office Visit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78DF1F29-9AA9-60CC-03A2-87483757E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7500" y="1295400"/>
            <a:ext cx="8610600" cy="5410200"/>
          </a:xfrm>
        </p:spPr>
        <p:txBody>
          <a:bodyPr/>
          <a:lstStyle/>
          <a:p>
            <a:r>
              <a:rPr lang="en-US" altLang="en-US">
                <a:latin typeface="Calibri" panose="020F0502020204030204" pitchFamily="34" charset="0"/>
              </a:rPr>
              <a:t>If your child had an unhealthy weight, would you like your child’s doctor to…</a:t>
            </a:r>
          </a:p>
          <a:p>
            <a:pPr marL="0" lvl="1" indent="0" eaLnBrk="1" hangingPunct="1">
              <a:spcAft>
                <a:spcPts val="1800"/>
              </a:spcAft>
              <a:buFontTx/>
              <a:buNone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C5C06E6-1463-DC36-A9AC-A2010C70D254}"/>
              </a:ext>
            </a:extLst>
          </p:cNvPr>
          <p:cNvGraphicFramePr>
            <a:graphicFrameLocks noGrp="1"/>
          </p:cNvGraphicFramePr>
          <p:nvPr/>
        </p:nvGraphicFramePr>
        <p:xfrm>
          <a:off x="508000" y="1895475"/>
          <a:ext cx="8229600" cy="396875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1108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Ask you/your child about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Discuss 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Take action </a:t>
                      </a:r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650">
                <a:tc>
                  <a:txBody>
                    <a:bodyPr/>
                    <a:lstStyle/>
                    <a:p>
                      <a:r>
                        <a:rPr lang="en-US" sz="1700" dirty="0"/>
                        <a:t>- Your child’s eating and exercise habits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 The benefits of your child achieving a healthy weight 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- Set specific goals to improve your child’s eating or exercise habits</a:t>
                      </a:r>
                    </a:p>
                    <a:p>
                      <a:endParaRPr lang="en-US" sz="1700" dirty="0"/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650">
                <a:tc>
                  <a:txBody>
                    <a:bodyPr/>
                    <a:lstStyle/>
                    <a:p>
                      <a:r>
                        <a:rPr lang="en-US" sz="1700" dirty="0"/>
                        <a:t>- What motivates your child to achieve a healthier weight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 How you can support your child to achieve a healthier weight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- Refer your child to a specific clinic or community program</a:t>
                      </a:r>
                    </a:p>
                    <a:p>
                      <a:endParaRPr lang="en-US" sz="1700" dirty="0"/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343">
                <a:tc>
                  <a:txBody>
                    <a:bodyPr/>
                    <a:lstStyle/>
                    <a:p>
                      <a:r>
                        <a:rPr lang="en-US" sz="1700" dirty="0"/>
                        <a:t>- What makes it challenging for your child to achieve a healthier weight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- Contact you after your visit to see how things are going</a:t>
                      </a:r>
                    </a:p>
                    <a:p>
                      <a:endParaRPr lang="en-US" sz="1700" dirty="0"/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7364" name="Rectangle 2">
            <a:extLst>
              <a:ext uri="{FF2B5EF4-FFF2-40B4-BE49-F238E27FC236}">
                <a16:creationId xmlns:a16="http://schemas.microsoft.com/office/drawing/2014/main" id="{DF27FD48-05AA-C74C-BF33-BEE797E80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895475"/>
            <a:ext cx="2692400" cy="3937000"/>
          </a:xfrm>
          <a:prstGeom prst="rect">
            <a:avLst/>
          </a:prstGeom>
          <a:noFill/>
          <a:ln w="57150" algn="ctr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Aft>
                <a:spcPts val="1200"/>
              </a:spcAft>
              <a:buClr>
                <a:srgbClr val="003366"/>
              </a:buClr>
              <a:buSzPct val="8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Aft>
                <a:spcPts val="1200"/>
              </a:spcAft>
              <a:buClr>
                <a:srgbClr val="003366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latin typeface="Lucida Grande" panose="020B06000405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FF281E1-8C13-AD35-A2AC-81C15BC64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Feedback: Office Visit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69DCFBB-1659-AC90-B4C0-3C049F861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7500" y="1295400"/>
            <a:ext cx="8610600" cy="5410200"/>
          </a:xfrm>
        </p:spPr>
        <p:txBody>
          <a:bodyPr/>
          <a:lstStyle/>
          <a:p>
            <a:r>
              <a:rPr lang="en-US" altLang="en-US">
                <a:latin typeface="Calibri" panose="020F0502020204030204" pitchFamily="34" charset="0"/>
              </a:rPr>
              <a:t>If your child had an unhealthy weight, would you like your child’s doctor to…</a:t>
            </a:r>
          </a:p>
          <a:p>
            <a:pPr marL="0" lvl="1" indent="0" eaLnBrk="1" hangingPunct="1">
              <a:spcAft>
                <a:spcPts val="1800"/>
              </a:spcAft>
              <a:buFontTx/>
              <a:buNone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34B664-CB3E-95A2-F815-E0DE1CA6A538}"/>
              </a:ext>
            </a:extLst>
          </p:cNvPr>
          <p:cNvGraphicFramePr>
            <a:graphicFrameLocks noGrp="1"/>
          </p:cNvGraphicFramePr>
          <p:nvPr/>
        </p:nvGraphicFramePr>
        <p:xfrm>
          <a:off x="508000" y="1895475"/>
          <a:ext cx="8229600" cy="396875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1108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Ask you/your child about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Discuss 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Take action </a:t>
                      </a:r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650">
                <a:tc>
                  <a:txBody>
                    <a:bodyPr/>
                    <a:lstStyle/>
                    <a:p>
                      <a:r>
                        <a:rPr lang="en-US" sz="1700" dirty="0"/>
                        <a:t>- Your child’s eating and exercise habits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 The benefits of your child achieving a healthy weight 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- Set specific goals to improve your child’s eating or exercise habits</a:t>
                      </a:r>
                    </a:p>
                    <a:p>
                      <a:endParaRPr lang="en-US" sz="1700" dirty="0"/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650">
                <a:tc>
                  <a:txBody>
                    <a:bodyPr/>
                    <a:lstStyle/>
                    <a:p>
                      <a:r>
                        <a:rPr lang="en-US" sz="1700" dirty="0"/>
                        <a:t>- What motivates your child to achieve a healthier weight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 How you can support your child to achieve a healthier weight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- Refer your child to a specific clinic or community program</a:t>
                      </a:r>
                    </a:p>
                    <a:p>
                      <a:endParaRPr lang="en-US" sz="1700" dirty="0"/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343">
                <a:tc>
                  <a:txBody>
                    <a:bodyPr/>
                    <a:lstStyle/>
                    <a:p>
                      <a:r>
                        <a:rPr lang="en-US" sz="1700" dirty="0"/>
                        <a:t>- What makes it challenging for your child to achieve a healthier weight</a:t>
                      </a:r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936" marB="429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- Contact you after your visit to see how things are going</a:t>
                      </a:r>
                    </a:p>
                    <a:p>
                      <a:endParaRPr lang="en-US" sz="1700" dirty="0"/>
                    </a:p>
                  </a:txBody>
                  <a:tcPr marT="42936" marB="429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412" name="Rectangle 2">
            <a:extLst>
              <a:ext uri="{FF2B5EF4-FFF2-40B4-BE49-F238E27FC236}">
                <a16:creationId xmlns:a16="http://schemas.microsoft.com/office/drawing/2014/main" id="{B1255C0B-8E7C-5990-8563-78AAA250B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0" y="1909763"/>
            <a:ext cx="2692400" cy="3937000"/>
          </a:xfrm>
          <a:prstGeom prst="rect">
            <a:avLst/>
          </a:prstGeom>
          <a:noFill/>
          <a:ln w="57150" algn="ctr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Aft>
                <a:spcPts val="1200"/>
              </a:spcAft>
              <a:buClr>
                <a:srgbClr val="003366"/>
              </a:buClr>
              <a:buSzPct val="8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Aft>
                <a:spcPts val="1200"/>
              </a:spcAft>
              <a:buClr>
                <a:srgbClr val="003366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latin typeface="Lucida Grande" panose="020B06000405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4BBE22CB-BFCD-12EC-339C-F6D758066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153400" cy="1066800"/>
          </a:xfrm>
        </p:spPr>
        <p:txBody>
          <a:bodyPr/>
          <a:lstStyle/>
          <a:p>
            <a:r>
              <a:rPr lang="en-US" altLang="en-US" sz="4000" dirty="0">
                <a:solidFill>
                  <a:srgbClr val="003399"/>
                </a:solidFill>
                <a:latin typeface="Calibri" panose="020F0502020204030204" pitchFamily="34" charset="0"/>
              </a:rPr>
              <a:t>Connect for Health Text Messages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D766C-92F2-F1B7-AD65-79588514A964}"/>
              </a:ext>
            </a:extLst>
          </p:cNvPr>
          <p:cNvSpPr txBox="1"/>
          <p:nvPr/>
        </p:nvSpPr>
        <p:spPr>
          <a:xfrm>
            <a:off x="304800" y="1084943"/>
            <a:ext cx="8686800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2 messages per week to support behavior change for weight management</a:t>
            </a:r>
          </a:p>
          <a:p>
            <a:pPr>
              <a:defRPr/>
            </a:pPr>
            <a:endParaRPr lang="en-US" sz="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Education &amp; skills training messages that deliver tips and encourage families to work towards the targeted goal for each behavior.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	      </a:t>
            </a:r>
            <a:r>
              <a:rPr lang="en-US" sz="2000" i="1" dirty="0">
                <a:latin typeface="Calibri" panose="020F0502020204030204" pitchFamily="34" charset="0"/>
                <a:cs typeface="Arial" panose="020B0604020202020204" pitchFamily="34" charset="0"/>
              </a:rPr>
              <a:t>Turn off the TV &amp; computers during meals to focus on the food and 		       people around you. If that’s a big change, start with 1 meal a day 		      as a family meal.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sz="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Resource messages to connect families to services that support behavior change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      EX: </a:t>
            </a:r>
            <a:r>
              <a:rPr lang="en-US" sz="2000" i="1" dirty="0">
                <a:latin typeface="Calibri" panose="020F0502020204030204" pitchFamily="34" charset="0"/>
                <a:cs typeface="Arial" panose="020B0604020202020204" pitchFamily="34" charset="0"/>
              </a:rPr>
              <a:t>Kids are more likely to eat foods they help make. With 	  	       	       your child, go online to </a:t>
            </a:r>
            <a:r>
              <a:rPr lang="en-US" sz="2000" i="1" dirty="0">
                <a:latin typeface="Calibri" panose="020F0502020204030204" pitchFamily="34" charset="0"/>
                <a:cs typeface="Arial" panose="020B0604020202020204" pitchFamily="34" charset="0"/>
                <a:hlinkClick r:id="rId3"/>
              </a:rPr>
              <a:t>http://www.chopchopmag.org/recipes </a:t>
            </a:r>
            <a:r>
              <a:rPr lang="en-US" sz="2000" i="1" dirty="0">
                <a:latin typeface="Calibri" panose="020F0502020204030204" pitchFamily="34" charset="0"/>
                <a:cs typeface="Arial" panose="020B0604020202020204" pitchFamily="34" charset="0"/>
              </a:rPr>
              <a:t> and 	       find something new to try together!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EDC8D6F-623A-2983-FABD-4C6868D59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Feedback: Text Messaging Program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76DF512F-8FAC-BC6D-3B81-A191144D6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81100"/>
            <a:ext cx="8458200" cy="558165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Times" panose="02020603050405020304" pitchFamily="18" charset="0"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ea typeface="+mn-ea"/>
              </a:rPr>
              <a:t>Is it important to you if the text messages come from your doctor or from the program directly?</a:t>
            </a:r>
          </a:p>
          <a:p>
            <a:pPr eaLnBrk="1" hangingPunct="1">
              <a:spcAft>
                <a:spcPts val="600"/>
              </a:spcAft>
              <a:buFont typeface="Times" panose="02020603050405020304" pitchFamily="18" charset="0"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ea typeface="+mn-ea"/>
              </a:rPr>
              <a:t>How would you want to sign-up for text messages? </a:t>
            </a:r>
            <a:endParaRPr lang="en-US" sz="1200" dirty="0">
              <a:latin typeface="Calibri" panose="020F0502020204030204" pitchFamily="34" charset="0"/>
              <a:ea typeface="+mn-ea"/>
            </a:endParaRPr>
          </a:p>
          <a:p>
            <a:pPr eaLnBrk="1" hangingPunct="1">
              <a:spcAft>
                <a:spcPts val="600"/>
              </a:spcAft>
              <a:buFont typeface="Times" panose="02020603050405020304" pitchFamily="18" charset="0"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ea typeface="+mn-ea"/>
              </a:rPr>
              <a:t>What other text or direct messaging apps do you use?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3200" dirty="0">
                <a:latin typeface="Calibri" panose="020F0502020204030204" pitchFamily="34" charset="0"/>
                <a:ea typeface="+mn-ea"/>
              </a:rPr>
              <a:t>Why do you use these apps?  What do you like about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ubtitle 2">
            <a:extLst>
              <a:ext uri="{FF2B5EF4-FFF2-40B4-BE49-F238E27FC236}">
                <a16:creationId xmlns:a16="http://schemas.microsoft.com/office/drawing/2014/main" id="{BDF93867-88B9-0E16-DD5E-B1A4166E99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733800"/>
            <a:ext cx="7772400" cy="1981200"/>
          </a:xfrm>
        </p:spPr>
        <p:txBody>
          <a:bodyPr/>
          <a:lstStyle/>
          <a:p>
            <a:r>
              <a:rPr lang="en-US" altLang="en-US" sz="3200">
                <a:solidFill>
                  <a:schemeClr val="tx1"/>
                </a:solidFill>
                <a:latin typeface="Univers 57 Condensed" charset="0"/>
              </a:rPr>
              <a:t>Contact information:</a:t>
            </a:r>
          </a:p>
          <a:p>
            <a:r>
              <a:rPr lang="en-US" altLang="en-US" sz="3200">
                <a:solidFill>
                  <a:schemeClr val="tx1"/>
                </a:solidFill>
                <a:latin typeface="Univers 57 Condensed" charset="0"/>
              </a:rPr>
              <a:t>[INSERT CONTACT INFORMATION HERE]</a:t>
            </a:r>
          </a:p>
          <a:p>
            <a:endParaRPr lang="en-US" altLang="en-US" sz="3200">
              <a:solidFill>
                <a:schemeClr val="tx1"/>
              </a:solidFill>
              <a:latin typeface="Univers 57 Condensed" charset="0"/>
            </a:endParaRPr>
          </a:p>
          <a:p>
            <a:endParaRPr lang="en-US" altLang="en-US" sz="3200">
              <a:solidFill>
                <a:schemeClr val="tx1"/>
              </a:solidFill>
              <a:latin typeface="Univers 57 Condensed" charset="0"/>
            </a:endParaRPr>
          </a:p>
        </p:txBody>
      </p:sp>
      <p:sp>
        <p:nvSpPr>
          <p:cNvPr id="67587" name="TextBox 1">
            <a:extLst>
              <a:ext uri="{FF2B5EF4-FFF2-40B4-BE49-F238E27FC236}">
                <a16:creationId xmlns:a16="http://schemas.microsoft.com/office/drawing/2014/main" id="{B738CF97-FA93-8FFD-64ED-18A7A2CB8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01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b="1"/>
          </a:p>
          <a:p>
            <a:pPr algn="ctr"/>
            <a:endParaRPr lang="en-US" altLang="en-US" b="1"/>
          </a:p>
          <a:p>
            <a:pPr algn="ctr"/>
            <a:r>
              <a:rPr lang="en-US" altLang="en-US" b="1"/>
              <a:t>[SITE LOGO GOES HERE]</a:t>
            </a:r>
          </a:p>
          <a:p>
            <a:pPr algn="ctr"/>
            <a:endParaRPr lang="en-US" altLang="en-US" b="1"/>
          </a:p>
          <a:p>
            <a:pPr algn="ctr"/>
            <a:endParaRPr lang="en-US" altLang="en-US" b="1"/>
          </a:p>
          <a:p>
            <a:pPr algn="ctr"/>
            <a:endParaRPr lang="en-US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9BE9F9B-A24A-73D2-9B87-095CB772F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9743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/>
              <a:t>Agenda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B4A57578-1A74-43A9-0947-C0F11CE73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44600"/>
            <a:ext cx="8458200" cy="5505450"/>
          </a:xfrm>
        </p:spPr>
        <p:txBody>
          <a:bodyPr/>
          <a:lstStyle/>
          <a:p>
            <a:pPr marL="457200" indent="-457200" eaLnBrk="1" hangingPunct="1">
              <a:buFont typeface="Times" charset="0"/>
              <a:buChar char="•"/>
              <a:defRPr/>
            </a:pPr>
            <a:r>
              <a:rPr lang="en-US" sz="3600" dirty="0">
                <a:latin typeface="Calibri" pitchFamily="34" charset="0"/>
                <a:ea typeface="+mn-ea"/>
              </a:rPr>
              <a:t>Program overview</a:t>
            </a:r>
          </a:p>
          <a:p>
            <a:pPr marL="457200" indent="-457200" eaLnBrk="1" hangingPunct="1">
              <a:buFont typeface="Times" charset="0"/>
              <a:buChar char="•"/>
              <a:defRPr/>
            </a:pPr>
            <a:r>
              <a:rPr lang="en-US" sz="3600" dirty="0">
                <a:latin typeface="Calibri" pitchFamily="34" charset="0"/>
                <a:ea typeface="+mn-ea"/>
              </a:rPr>
              <a:t>Parent Experience</a:t>
            </a:r>
          </a:p>
          <a:p>
            <a:pPr marL="457200" indent="-457200" eaLnBrk="1" hangingPunct="1">
              <a:buFont typeface="Times" charset="0"/>
              <a:buChar char="•"/>
              <a:defRPr/>
            </a:pPr>
            <a:r>
              <a:rPr lang="en-US" sz="3600" dirty="0">
                <a:latin typeface="Calibri" pitchFamily="34" charset="0"/>
                <a:ea typeface="+mn-ea"/>
              </a:rPr>
              <a:t>We would like </a:t>
            </a:r>
            <a:r>
              <a:rPr lang="en-US" sz="3600" b="1" u="sng" dirty="0">
                <a:latin typeface="Calibri" pitchFamily="34" charset="0"/>
                <a:ea typeface="+mn-ea"/>
              </a:rPr>
              <a:t>YOUR</a:t>
            </a:r>
            <a:r>
              <a:rPr lang="en-US" sz="3600" dirty="0">
                <a:latin typeface="Calibri" pitchFamily="34" charset="0"/>
                <a:ea typeface="+mn-ea"/>
              </a:rPr>
              <a:t> feedback</a:t>
            </a:r>
          </a:p>
          <a:p>
            <a:pPr marL="914400" lvl="1" indent="-457200" eaLnBrk="1" hangingPunct="1"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latin typeface="Calibri" pitchFamily="34" charset="0"/>
              </a:rPr>
              <a:t>Communication/resources</a:t>
            </a:r>
          </a:p>
          <a:p>
            <a:pPr marL="914400" lvl="1" indent="-457200" eaLnBrk="1" hangingPunct="1"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latin typeface="Calibri" pitchFamily="34" charset="0"/>
              </a:rPr>
              <a:t>Office visits</a:t>
            </a:r>
          </a:p>
          <a:p>
            <a:pPr marL="914400" lvl="1" indent="-457200" eaLnBrk="1" hangingPunct="1"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latin typeface="Calibri" pitchFamily="34" charset="0"/>
              </a:rPr>
              <a:t>Text messaging program </a:t>
            </a:r>
          </a:p>
          <a:p>
            <a:pPr marL="0" indent="0" eaLnBrk="1" hangingPunct="1">
              <a:lnSpc>
                <a:spcPct val="80000"/>
              </a:lnSpc>
              <a:buFont typeface="Times" panose="02020603050405020304" pitchFamily="18" charset="0"/>
              <a:buNone/>
              <a:defRPr/>
            </a:pPr>
            <a:endParaRPr lang="en-US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E6BFBF8-9A72-2C6F-DE01-3DE629F5C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Overall Goals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82FEA37E-A99A-0C5A-1ACB-FADA7A0DE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81100"/>
            <a:ext cx="8458200" cy="558165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buFont typeface="Times" panose="02020603050405020304" pitchFamily="18" charset="0"/>
              <a:buChar char="•"/>
              <a:defRPr/>
            </a:pPr>
            <a:r>
              <a:rPr lang="en-US" sz="2600" i="1" dirty="0">
                <a:latin typeface="Calibri" panose="020F0502020204030204" pitchFamily="34" charset="0"/>
              </a:rPr>
              <a:t>Connect for Health</a:t>
            </a:r>
            <a:r>
              <a:rPr lang="en-US" sz="2600" dirty="0">
                <a:latin typeface="Calibri" panose="020F0502020204030204" pitchFamily="34" charset="0"/>
              </a:rPr>
              <a:t> is an evidence-based pediatric weight management program based on a randomized trial</a:t>
            </a:r>
          </a:p>
          <a:p>
            <a:pPr eaLnBrk="1" hangingPunct="1">
              <a:spcAft>
                <a:spcPts val="1800"/>
              </a:spcAft>
              <a:buFont typeface="Times" panose="02020603050405020304" pitchFamily="18" charset="0"/>
              <a:buChar char="•"/>
              <a:defRPr/>
            </a:pPr>
            <a:r>
              <a:rPr lang="en-US" sz="2600" dirty="0">
                <a:latin typeface="Calibri" panose="020F0502020204030204" pitchFamily="34" charset="0"/>
              </a:rPr>
              <a:t> Implement the </a:t>
            </a:r>
            <a:r>
              <a:rPr lang="en-US" sz="2600" i="1" dirty="0">
                <a:latin typeface="Calibri" panose="020F0502020204030204" pitchFamily="34" charset="0"/>
              </a:rPr>
              <a:t>Connect for Health </a:t>
            </a:r>
            <a:r>
              <a:rPr lang="en-US" sz="2600" dirty="0">
                <a:latin typeface="Calibri" panose="020F0502020204030204" pitchFamily="34" charset="0"/>
              </a:rPr>
              <a:t>Program across [add name of health system]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096DA3-0DCE-A6A6-1D9F-A2CF0DBD5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11518"/>
              </p:ext>
            </p:extLst>
          </p:nvPr>
        </p:nvGraphicFramePr>
        <p:xfrm>
          <a:off x="1562100" y="1745557"/>
          <a:ext cx="6019800" cy="4864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33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Original </a:t>
                      </a:r>
                      <a:r>
                        <a:rPr lang="en-US" sz="2000" i="1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Connect 4 Health</a:t>
                      </a:r>
                    </a:p>
                  </a:txBody>
                  <a:tcPr marL="68572" marR="68572" marT="34262" marB="34262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2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itchFamily="34" charset="0"/>
                        </a:rPr>
                        <a:t>Randomized trial</a:t>
                      </a:r>
                    </a:p>
                  </a:txBody>
                  <a:tcPr marL="68572" marR="68572" marT="34262" marB="34262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2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itchFamily="34" charset="0"/>
                        </a:rPr>
                        <a:t>2-12 year olds + overweight or obesity</a:t>
                      </a:r>
                    </a:p>
                  </a:txBody>
                  <a:tcPr marL="68572" marR="68572" marT="34262" marB="34262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2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itchFamily="34" charset="0"/>
                        </a:rPr>
                        <a:t>6 pediatrics offices in MA</a:t>
                      </a:r>
                    </a:p>
                  </a:txBody>
                  <a:tcPr marL="68572" marR="68572" marT="34262" marB="34262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2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itchFamily="34" charset="0"/>
                        </a:rPr>
                        <a:t>721 children</a:t>
                      </a:r>
                    </a:p>
                  </a:txBody>
                  <a:tcPr marL="68572" marR="68572" marT="34262" marB="34262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2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itchFamily="34" charset="0"/>
                        </a:rPr>
                        <a:t>1 year duration</a:t>
                      </a:r>
                    </a:p>
                  </a:txBody>
                  <a:tcPr marL="68572" marR="68572" marT="34262" marB="34262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876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latin typeface="Calibri" pitchFamily="34" charset="0"/>
                        </a:rPr>
                        <a:t>Intervention Components: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itchFamily="34" charset="0"/>
                        </a:rPr>
                        <a:t>Electronic</a:t>
                      </a:r>
                      <a:r>
                        <a:rPr lang="en-US" sz="2000" baseline="0" dirty="0">
                          <a:latin typeface="Calibri" pitchFamily="34" charset="0"/>
                        </a:rPr>
                        <a:t> decision support tools;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latin typeface="Calibri" pitchFamily="34" charset="0"/>
                        </a:rPr>
                        <a:t>Behavior change materials;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latin typeface="Calibri" pitchFamily="34" charset="0"/>
                        </a:rPr>
                        <a:t>Text messaging;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latin typeface="Calibri" pitchFamily="34" charset="0"/>
                        </a:rPr>
                        <a:t>Neighborhood resources;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latin typeface="Calibri" pitchFamily="34" charset="0"/>
                        </a:rPr>
                        <a:t>Health Coaching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68572" marR="68572" marT="34262" marB="34262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53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itchFamily="34" charset="0"/>
                        </a:rPr>
                        <a:t>Outcomes: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itchFamily="34" charset="0"/>
                        </a:rPr>
                        <a:t>Changes in weight; child quality of life;</a:t>
                      </a:r>
                      <a:r>
                        <a:rPr lang="en-US" sz="2000" baseline="0" dirty="0">
                          <a:latin typeface="Calibri" pitchFamily="34" charset="0"/>
                        </a:rPr>
                        <a:t> </a:t>
                      </a:r>
                      <a:r>
                        <a:rPr lang="en-US" sz="2000" dirty="0">
                          <a:latin typeface="Calibri" pitchFamily="34" charset="0"/>
                        </a:rPr>
                        <a:t>behavior change</a:t>
                      </a:r>
                    </a:p>
                  </a:txBody>
                  <a:tcPr marL="68572" marR="68572" marT="34262" marB="34262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5078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AA58F0E-E803-9FFE-9050-21FF6823F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228"/>
            <a:ext cx="3124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C831296-E3D2-133A-6925-7026924CC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6324600" cy="1295400"/>
          </a:xfrm>
        </p:spPr>
        <p:txBody>
          <a:bodyPr/>
          <a:lstStyle/>
          <a:p>
            <a:r>
              <a:rPr lang="en-US" altLang="en-US" sz="4000">
                <a:solidFill>
                  <a:srgbClr val="003399"/>
                </a:solidFill>
                <a:latin typeface="Calibri" panose="020F0502020204030204" pitchFamily="34" charset="0"/>
              </a:rPr>
              <a:t>Connect for Health Bundle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875A4-A305-F096-651F-C615410AF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2913" y="1265238"/>
            <a:ext cx="8258175" cy="2544762"/>
          </a:xfrm>
        </p:spPr>
        <p:txBody>
          <a:bodyPr/>
          <a:lstStyle/>
          <a:p>
            <a:pPr marL="0" indent="0">
              <a:buFont typeface="Times" pitchFamily="2" charset="0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+mn-ea"/>
              </a:rPr>
              <a:t>Electronic health record tools for </a:t>
            </a:r>
            <a:r>
              <a:rPr lang="en-US" sz="2000" b="1" u="sng" dirty="0">
                <a:latin typeface="Calibri" panose="020F0502020204030204" pitchFamily="34" charset="0"/>
                <a:ea typeface="+mn-ea"/>
              </a:rPr>
              <a:t>clinicians</a:t>
            </a:r>
            <a:r>
              <a:rPr lang="en-US" sz="2000" b="1" dirty="0">
                <a:latin typeface="Calibri" panose="020F0502020204030204" pitchFamily="34" charset="0"/>
                <a:ea typeface="+mn-ea"/>
              </a:rPr>
              <a:t>:</a:t>
            </a:r>
          </a:p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</a:rPr>
              <a:t>Flagging of children with BMI ≥ 95</a:t>
            </a:r>
            <a:r>
              <a:rPr lang="en-US" sz="1800" baseline="30000" dirty="0">
                <a:latin typeface="Calibri" panose="020F0502020204030204" pitchFamily="34" charset="0"/>
                <a:ea typeface="+mn-ea"/>
              </a:rPr>
              <a:t>th</a:t>
            </a:r>
            <a:r>
              <a:rPr lang="en-US" sz="1800" dirty="0">
                <a:latin typeface="Calibri" panose="020F0502020204030204" pitchFamily="34" charset="0"/>
                <a:ea typeface="+mn-ea"/>
              </a:rPr>
              <a:t> percentile;</a:t>
            </a:r>
          </a:p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</a:rPr>
              <a:t>Structured notes combining well child care &amp; obesity templates to support screening and initial management;</a:t>
            </a:r>
          </a:p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</a:rPr>
              <a:t>Structured notes to guide follow up visits and referrals;</a:t>
            </a:r>
          </a:p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</a:rPr>
              <a:t>Clinician training.</a:t>
            </a:r>
          </a:p>
          <a:p>
            <a:pPr>
              <a:defRPr/>
            </a:pPr>
            <a:endParaRPr lang="en-US" sz="1800" dirty="0">
              <a:latin typeface="Calibri" panose="020F0502020204030204" pitchFamily="34" charset="0"/>
              <a:ea typeface="+mn-ea"/>
            </a:endParaRPr>
          </a:p>
          <a:p>
            <a:pPr>
              <a:defRPr/>
            </a:pPr>
            <a:endParaRPr lang="en-US" sz="1800" b="1" dirty="0">
              <a:ea typeface="+mn-ea"/>
            </a:endParaRPr>
          </a:p>
          <a:p>
            <a:pPr marL="0" indent="0">
              <a:buFont typeface="Times" pitchFamily="2" charset="0"/>
              <a:buNone/>
              <a:defRPr/>
            </a:pPr>
            <a:endParaRPr lang="en-US" sz="1800" b="1" dirty="0">
              <a:ea typeface="+mn-ea"/>
            </a:endParaRPr>
          </a:p>
        </p:txBody>
      </p:sp>
      <p:sp>
        <p:nvSpPr>
          <p:cNvPr id="47108" name="Slide Number Placeholder 4">
            <a:extLst>
              <a:ext uri="{FF2B5EF4-FFF2-40B4-BE49-F238E27FC236}">
                <a16:creationId xmlns:a16="http://schemas.microsoft.com/office/drawing/2014/main" id="{47C8619B-99A8-27D1-CC93-20D597B49818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0" y="6629400"/>
            <a:ext cx="19050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Aft>
                <a:spcPts val="1200"/>
              </a:spcAft>
              <a:buClr>
                <a:srgbClr val="003366"/>
              </a:buClr>
              <a:buSzPct val="8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Aft>
                <a:spcPts val="1200"/>
              </a:spcAft>
              <a:buClr>
                <a:srgbClr val="003366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fld id="{5A61AC8E-7D6E-AD41-BD5D-255A1669E1BC}" type="slidenum">
              <a:rPr lang="en-US" altLang="en-US" sz="700">
                <a:solidFill>
                  <a:srgbClr val="808080"/>
                </a:solidFill>
                <a:latin typeface="Univers 47 CondensedLight"/>
              </a:rPr>
              <a:pPr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 sz="700">
              <a:solidFill>
                <a:srgbClr val="808080"/>
              </a:solidFill>
              <a:latin typeface="Univers 47 Condensed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F162F562-4ABF-3FB9-21A7-022DEBB5E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6324600" cy="1295400"/>
          </a:xfrm>
        </p:spPr>
        <p:txBody>
          <a:bodyPr/>
          <a:lstStyle/>
          <a:p>
            <a:r>
              <a:rPr lang="en-US" altLang="en-US" sz="4000">
                <a:solidFill>
                  <a:srgbClr val="003399"/>
                </a:solidFill>
                <a:latin typeface="Calibri" panose="020F0502020204030204" pitchFamily="34" charset="0"/>
              </a:rPr>
              <a:t>Connect for Health Bundle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704431-7F6F-F887-2648-82FA8C7D5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1262063"/>
            <a:ext cx="7086600" cy="1770062"/>
          </a:xfrm>
        </p:spPr>
        <p:txBody>
          <a:bodyPr/>
          <a:lstStyle/>
          <a:p>
            <a:pPr marL="0" indent="0">
              <a:buFont typeface="Times" pitchFamily="2" charset="0"/>
              <a:buNone/>
              <a:defRPr/>
            </a:pPr>
            <a:r>
              <a:rPr lang="en-US" sz="2000" b="1" u="sng" dirty="0">
                <a:latin typeface="Calibri" panose="020F0502020204030204" pitchFamily="34" charset="0"/>
                <a:ea typeface="+mn-ea"/>
              </a:rPr>
              <a:t>Parent &amp; child </a:t>
            </a:r>
            <a:r>
              <a:rPr lang="en-US" sz="2000" b="1" dirty="0">
                <a:latin typeface="Calibri" panose="020F0502020204030204" pitchFamily="34" charset="0"/>
                <a:ea typeface="+mn-ea"/>
              </a:rPr>
              <a:t>facing tools (English, Spanish, &amp; Haitian Creole):</a:t>
            </a:r>
          </a:p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</a:rPr>
              <a:t>Educational materials to support behavior change self-management;</a:t>
            </a:r>
          </a:p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</a:rPr>
              <a:t>Text messages;</a:t>
            </a:r>
          </a:p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</a:rPr>
              <a:t>Connections to resources.</a:t>
            </a:r>
          </a:p>
        </p:txBody>
      </p:sp>
      <p:sp>
        <p:nvSpPr>
          <p:cNvPr id="48132" name="Slide Number Placeholder 4">
            <a:extLst>
              <a:ext uri="{FF2B5EF4-FFF2-40B4-BE49-F238E27FC236}">
                <a16:creationId xmlns:a16="http://schemas.microsoft.com/office/drawing/2014/main" id="{97C8FB78-9E79-A830-739A-45DEE21B9AE5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0" y="6629400"/>
            <a:ext cx="19050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Aft>
                <a:spcPts val="1200"/>
              </a:spcAft>
              <a:buClr>
                <a:srgbClr val="003366"/>
              </a:buClr>
              <a:buSzPct val="8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Aft>
                <a:spcPts val="1200"/>
              </a:spcAft>
              <a:buClr>
                <a:srgbClr val="003366"/>
              </a:buClr>
              <a:buSzPct val="85000"/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Aft>
                <a:spcPts val="1200"/>
              </a:spcAft>
              <a:buClr>
                <a:srgbClr val="003366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fld id="{C49D97E1-229C-7A4A-9ACF-B52B2307AF47}" type="slidenum">
              <a:rPr lang="en-US" altLang="en-US" sz="700">
                <a:solidFill>
                  <a:srgbClr val="808080"/>
                </a:solidFill>
                <a:latin typeface="Univers 47 CondensedLight"/>
              </a:rPr>
              <a:pPr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 sz="700">
              <a:solidFill>
                <a:srgbClr val="808080"/>
              </a:solidFill>
              <a:latin typeface="Univers 47 CondensedLight"/>
            </a:endParaRPr>
          </a:p>
        </p:txBody>
      </p:sp>
      <p:pic>
        <p:nvPicPr>
          <p:cNvPr id="48135" name="Picture 2" descr="http://www.purposelaunch.com/wp-content/uploads/2010/05/iphone-3gs-bk-l.jpg">
            <a:extLst>
              <a:ext uri="{FF2B5EF4-FFF2-40B4-BE49-F238E27FC236}">
                <a16:creationId xmlns:a16="http://schemas.microsoft.com/office/drawing/2014/main" id="{489BCA09-D812-CB50-AEBE-AE74A4362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6" t="2856" r="10068" b="2856"/>
          <a:stretch>
            <a:fillRect/>
          </a:stretch>
        </p:blipFill>
        <p:spPr bwMode="auto">
          <a:xfrm rot="340527">
            <a:off x="6795868" y="3357563"/>
            <a:ext cx="9620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AFBF36-AAB8-42FA-BA00-78F2E79AD7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2" r="17859"/>
          <a:stretch/>
        </p:blipFill>
        <p:spPr>
          <a:xfrm>
            <a:off x="3852819" y="3260726"/>
            <a:ext cx="1995574" cy="2066924"/>
          </a:xfrm>
          <a:prstGeom prst="rect">
            <a:avLst/>
          </a:prstGeom>
          <a:ln w="25400">
            <a:solidFill>
              <a:srgbClr val="003399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F37F05-2FBD-4C08-98A0-C55518285C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55" y="3544346"/>
            <a:ext cx="2119659" cy="28167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FF605F2-25B7-3B74-FA19-AC448EC51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First Steps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37F4131-2318-0955-AC96-4F2B20356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68400"/>
            <a:ext cx="8610600" cy="5657850"/>
          </a:xfrm>
        </p:spPr>
        <p:txBody>
          <a:bodyPr/>
          <a:lstStyle/>
          <a:p>
            <a:pPr marL="514350" lvl="1" indent="-514350" eaLnBrk="1" hangingPunct="1">
              <a:spcAft>
                <a:spcPts val="1800"/>
              </a:spcAft>
              <a:buSzPct val="100000"/>
              <a:buFont typeface="Palatino" pitchFamily="2" charset="77"/>
              <a:buAutoNum type="arabicPeriod"/>
            </a:pPr>
            <a:r>
              <a:rPr lang="en-US" altLang="en-US" sz="3200" dirty="0">
                <a:latin typeface="Calibri" panose="020F0502020204030204" pitchFamily="34" charset="0"/>
              </a:rPr>
              <a:t>Engage </a:t>
            </a:r>
            <a:r>
              <a:rPr lang="en-US" altLang="en-US" sz="3200" b="1" dirty="0">
                <a:latin typeface="Calibri" panose="020F0502020204030204" pitchFamily="34" charset="0"/>
              </a:rPr>
              <a:t>parents</a:t>
            </a:r>
            <a:r>
              <a:rPr lang="en-US" altLang="en-US" sz="3200" dirty="0">
                <a:latin typeface="Calibri" panose="020F0502020204030204" pitchFamily="34" charset="0"/>
              </a:rPr>
              <a:t> and pediatric doctors to adapt the </a:t>
            </a:r>
            <a:r>
              <a:rPr lang="en-US" altLang="en-US" sz="3200" i="1" dirty="0">
                <a:latin typeface="Calibri" panose="020F0502020204030204" pitchFamily="34" charset="0"/>
              </a:rPr>
              <a:t>Connect for Health</a:t>
            </a:r>
            <a:r>
              <a:rPr lang="en-US" altLang="en-US" sz="3200" dirty="0">
                <a:latin typeface="Calibri" panose="020F0502020204030204" pitchFamily="34" charset="0"/>
              </a:rPr>
              <a:t> program to provide the best care for their patients</a:t>
            </a:r>
          </a:p>
          <a:p>
            <a:pPr marL="514350" lvl="1" indent="-514350" eaLnBrk="1" hangingPunct="1">
              <a:spcAft>
                <a:spcPts val="1800"/>
              </a:spcAft>
              <a:buSzPct val="100000"/>
              <a:buFont typeface="Palatino" pitchFamily="2" charset="77"/>
              <a:buAutoNum type="arabicPeriod"/>
            </a:pPr>
            <a:r>
              <a:rPr lang="en-US" altLang="en-US" sz="3200" dirty="0">
                <a:latin typeface="Calibri" panose="020F0502020204030204" pitchFamily="34" charset="0"/>
              </a:rPr>
              <a:t>Adapt and optimize the </a:t>
            </a:r>
            <a:r>
              <a:rPr lang="en-US" altLang="en-US" sz="3200" i="1" dirty="0">
                <a:latin typeface="Calibri" panose="020F0502020204030204" pitchFamily="34" charset="0"/>
              </a:rPr>
              <a:t>Connect for Health </a:t>
            </a:r>
            <a:r>
              <a:rPr lang="en-US" altLang="en-US" sz="3200" dirty="0">
                <a:latin typeface="Calibri" panose="020F0502020204030204" pitchFamily="34" charset="0"/>
              </a:rPr>
              <a:t>for</a:t>
            </a:r>
            <a:r>
              <a:rPr lang="en-US" altLang="en-US" sz="3200" i="1" dirty="0">
                <a:latin typeface="Calibri" panose="020F0502020204030204" pitchFamily="34" charset="0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</a:rPr>
              <a:t>[add name of health system] program using the feedback we received from parents and doctors.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8900743-B9A5-B767-E15E-0533C576C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8265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Feedback: Health Communication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93F97ED-FF6C-8AF5-10FD-F9508064F7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1168400"/>
            <a:ext cx="8610600" cy="8382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altLang="en-US" sz="2400" dirty="0">
                <a:latin typeface="Calibri" panose="020F0502020204030204" pitchFamily="34" charset="0"/>
              </a:rPr>
              <a:t>What are the best ways to get information to parents about making healthy behavior changes? </a:t>
            </a:r>
          </a:p>
          <a:p>
            <a:pPr marL="0" lvl="1" indent="0" eaLnBrk="1" hangingPunct="1">
              <a:spcAft>
                <a:spcPts val="1800"/>
              </a:spcAft>
              <a:buFontTx/>
              <a:buNone/>
            </a:pPr>
            <a:endParaRPr lang="en-US" altLang="en-US" sz="3200" dirty="0">
              <a:latin typeface="Calibri" panose="020F0502020204030204" pitchFamily="34" charset="0"/>
            </a:endParaRPr>
          </a:p>
          <a:p>
            <a:pPr marL="0" lvl="1" indent="0" eaLnBrk="1" hangingPunct="1">
              <a:spcAft>
                <a:spcPts val="1800"/>
              </a:spcAft>
              <a:buFontTx/>
              <a:buNone/>
            </a:pPr>
            <a:endParaRPr lang="en-US" altLang="en-US" sz="3200" dirty="0">
              <a:latin typeface="Calibri" panose="020F050202020403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CA81EAE-4554-A57D-D7CA-FED9756F2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" y="2057400"/>
            <a:ext cx="7924800" cy="3048000"/>
          </a:xfrm>
          <a:prstGeom prst="rect">
            <a:avLst/>
          </a:prstGeom>
          <a:noFill/>
          <a:ln>
            <a:noFill/>
          </a:ln>
        </p:spPr>
        <p:txBody>
          <a:bodyPr numCol="2"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SzPct val="85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SzPct val="8500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SzPct val="85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2000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2000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2000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2000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spcAft>
                <a:spcPts val="400"/>
              </a:spcAft>
              <a:defRPr/>
            </a:pPr>
            <a:r>
              <a:rPr lang="en-US" sz="2400" kern="0" dirty="0">
                <a:latin typeface="Calibri" panose="020F0502020204030204" pitchFamily="34" charset="0"/>
              </a:rPr>
              <a:t>Text messages</a:t>
            </a:r>
          </a:p>
          <a:p>
            <a:pPr lvl="1">
              <a:spcAft>
                <a:spcPts val="400"/>
              </a:spcAft>
              <a:defRPr/>
            </a:pPr>
            <a:r>
              <a:rPr lang="en-US" sz="2400" kern="0" dirty="0">
                <a:latin typeface="Calibri" panose="020F0502020204030204" pitchFamily="34" charset="0"/>
              </a:rPr>
              <a:t>Text message Apps</a:t>
            </a:r>
          </a:p>
          <a:p>
            <a:pPr lvl="1">
              <a:spcAft>
                <a:spcPts val="400"/>
              </a:spcAft>
              <a:defRPr/>
            </a:pPr>
            <a:r>
              <a:rPr lang="en-US" sz="2400" kern="0" dirty="0">
                <a:latin typeface="Calibri" panose="020F0502020204030204" pitchFamily="34" charset="0"/>
              </a:rPr>
              <a:t>Email</a:t>
            </a:r>
          </a:p>
          <a:p>
            <a:pPr lvl="1">
              <a:spcAft>
                <a:spcPts val="400"/>
              </a:spcAft>
              <a:defRPr/>
            </a:pPr>
            <a:r>
              <a:rPr lang="en-US" sz="2400" kern="0" dirty="0">
                <a:latin typeface="Calibri" panose="020F0502020204030204" pitchFamily="34" charset="0"/>
              </a:rPr>
              <a:t>MyChart </a:t>
            </a:r>
          </a:p>
          <a:p>
            <a:pPr marL="457200" lvl="1" indent="0">
              <a:spcAft>
                <a:spcPts val="400"/>
              </a:spcAft>
              <a:buFontTx/>
              <a:buNone/>
              <a:defRPr/>
            </a:pPr>
            <a:r>
              <a:rPr lang="en-US" sz="2400" i="1" kern="0" dirty="0">
                <a:solidFill>
                  <a:schemeClr val="accent6"/>
                </a:solidFill>
                <a:latin typeface="Calibri" panose="020F0502020204030204" pitchFamily="34" charset="0"/>
              </a:rPr>
              <a:t>Do you use MyChart for yourself and/or your child?</a:t>
            </a:r>
          </a:p>
          <a:p>
            <a:pPr lvl="1">
              <a:spcAft>
                <a:spcPts val="400"/>
              </a:spcAft>
              <a:defRPr/>
            </a:pPr>
            <a:r>
              <a:rPr lang="en-US" sz="2400" kern="0" dirty="0">
                <a:latin typeface="Calibri" panose="020F0502020204030204" pitchFamily="34" charset="0"/>
              </a:rPr>
              <a:t>Website</a:t>
            </a:r>
          </a:p>
          <a:p>
            <a:pPr lvl="1">
              <a:spcAft>
                <a:spcPts val="400"/>
              </a:spcAft>
              <a:defRPr/>
            </a:pPr>
            <a:r>
              <a:rPr lang="en-US" sz="2400" kern="0" dirty="0">
                <a:latin typeface="Calibri" panose="020F0502020204030204" pitchFamily="34" charset="0"/>
              </a:rPr>
              <a:t>Social media</a:t>
            </a:r>
          </a:p>
          <a:p>
            <a:pPr lvl="1">
              <a:spcAft>
                <a:spcPts val="400"/>
              </a:spcAft>
              <a:defRPr/>
            </a:pPr>
            <a:r>
              <a:rPr lang="en-US" sz="2400" kern="0" dirty="0">
                <a:latin typeface="Calibri" panose="020F0502020204030204" pitchFamily="34" charset="0"/>
              </a:rPr>
              <a:t>Printed handouts in the doctor’s office</a:t>
            </a:r>
          </a:p>
          <a:p>
            <a:pPr lvl="1">
              <a:spcAft>
                <a:spcPts val="400"/>
              </a:spcAft>
              <a:defRPr/>
            </a:pPr>
            <a:r>
              <a:rPr lang="en-US" sz="2400" kern="0" dirty="0">
                <a:latin typeface="Calibri" panose="020F0502020204030204" pitchFamily="34" charset="0"/>
              </a:rPr>
              <a:t>Printed handouts mailed to your house</a:t>
            </a:r>
          </a:p>
          <a:p>
            <a:pPr lvl="1">
              <a:spcAft>
                <a:spcPts val="400"/>
              </a:spcAft>
              <a:defRPr/>
            </a:pPr>
            <a:r>
              <a:rPr lang="en-US" sz="2400" kern="0" dirty="0">
                <a:latin typeface="Calibri" panose="020F0502020204030204" pitchFamily="34" charset="0"/>
              </a:rPr>
              <a:t>Others?</a:t>
            </a:r>
            <a:endParaRPr lang="en-US" sz="1800" kern="0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114C5A-57C8-4B2A-A12F-0A49851859FE}"/>
              </a:ext>
            </a:extLst>
          </p:cNvPr>
          <p:cNvSpPr txBox="1"/>
          <p:nvPr/>
        </p:nvSpPr>
        <p:spPr>
          <a:xfrm>
            <a:off x="2286000" y="5458767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*Note: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Please update slide to reflect methods your site uses to communicate with their patients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414B642-30F4-BDFC-1C86-1E37C723E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8265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Feedback: Resources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702ED5FB-498D-A555-AB5F-567A50FD8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68400"/>
            <a:ext cx="8610600" cy="4318000"/>
          </a:xfrm>
        </p:spPr>
        <p:txBody>
          <a:bodyPr/>
          <a:lstStyle/>
          <a:p>
            <a:pPr marL="457200" lvl="1" indent="-457200" eaLnBrk="1" hangingPunct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What resources have been most helpful in reducing your stress?</a:t>
            </a:r>
          </a:p>
          <a:p>
            <a:pPr marL="457200" lvl="1" indent="-457200" eaLnBrk="1" hangingPunct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Any other resources for healthy living?</a:t>
            </a:r>
          </a:p>
          <a:p>
            <a:pPr marL="0" lvl="1" indent="0" eaLnBrk="1" hangingPunct="1">
              <a:spcAft>
                <a:spcPts val="1800"/>
              </a:spcAft>
              <a:buFontTx/>
              <a:buNone/>
              <a:defRPr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482F92"/>
      </a:dk2>
      <a:lt2>
        <a:srgbClr val="808080"/>
      </a:lt2>
      <a:accent1>
        <a:srgbClr val="FCAF17"/>
      </a:accent1>
      <a:accent2>
        <a:srgbClr val="482F92"/>
      </a:accent2>
      <a:accent3>
        <a:srgbClr val="FFFFFF"/>
      </a:accent3>
      <a:accent4>
        <a:srgbClr val="000000"/>
      </a:accent4>
      <a:accent5>
        <a:srgbClr val="FDD4AB"/>
      </a:accent5>
      <a:accent6>
        <a:srgbClr val="402A84"/>
      </a:accent6>
      <a:hlink>
        <a:srgbClr val="C41425"/>
      </a:hlink>
      <a:folHlink>
        <a:srgbClr val="237496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57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Partners template adjus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tners template adjust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tners template adjus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adjus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adjus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adjus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adjus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s template adjus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adjus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adjus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adjus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adjus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adjus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s template adjus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ransplant_r1b">
  <a:themeElements>
    <a:clrScheme name="Default Design 13">
      <a:dk1>
        <a:srgbClr val="000000"/>
      </a:dk1>
      <a:lt1>
        <a:srgbClr val="999999"/>
      </a:lt1>
      <a:dk2>
        <a:srgbClr val="FFFFFF"/>
      </a:dk2>
      <a:lt2>
        <a:srgbClr val="808080"/>
      </a:lt2>
      <a:accent1>
        <a:srgbClr val="006100"/>
      </a:accent1>
      <a:accent2>
        <a:srgbClr val="007DA3"/>
      </a:accent2>
      <a:accent3>
        <a:srgbClr val="CACACA"/>
      </a:accent3>
      <a:accent4>
        <a:srgbClr val="000000"/>
      </a:accent4>
      <a:accent5>
        <a:srgbClr val="AAB7AA"/>
      </a:accent5>
      <a:accent6>
        <a:srgbClr val="007193"/>
      </a:accent6>
      <a:hlink>
        <a:srgbClr val="FD7500"/>
      </a:hlink>
      <a:folHlink>
        <a:srgbClr val="CC0002"/>
      </a:folHlink>
    </a:clrScheme>
    <a:fontScheme name="Default Design">
      <a:majorFont>
        <a:latin typeface="Palatino"/>
        <a:ea typeface="ＭＳ Ｐゴシック"/>
        <a:cs typeface=""/>
      </a:majorFont>
      <a:minorFont>
        <a:latin typeface="Univers 47 CondensedLigh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999999"/>
        </a:lt1>
        <a:dk2>
          <a:srgbClr val="FFFFFF"/>
        </a:dk2>
        <a:lt2>
          <a:srgbClr val="808080"/>
        </a:lt2>
        <a:accent1>
          <a:srgbClr val="006100"/>
        </a:accent1>
        <a:accent2>
          <a:srgbClr val="007DA3"/>
        </a:accent2>
        <a:accent3>
          <a:srgbClr val="CACACA"/>
        </a:accent3>
        <a:accent4>
          <a:srgbClr val="000000"/>
        </a:accent4>
        <a:accent5>
          <a:srgbClr val="AAB7AA"/>
        </a:accent5>
        <a:accent6>
          <a:srgbClr val="007193"/>
        </a:accent6>
        <a:hlink>
          <a:srgbClr val="FD7500"/>
        </a:hlink>
        <a:folHlink>
          <a:srgbClr val="CC00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ransplant_r1b">
  <a:themeElements>
    <a:clrScheme name="Default Design 13">
      <a:dk1>
        <a:srgbClr val="000000"/>
      </a:dk1>
      <a:lt1>
        <a:srgbClr val="999999"/>
      </a:lt1>
      <a:dk2>
        <a:srgbClr val="FFFFFF"/>
      </a:dk2>
      <a:lt2>
        <a:srgbClr val="808080"/>
      </a:lt2>
      <a:accent1>
        <a:srgbClr val="006100"/>
      </a:accent1>
      <a:accent2>
        <a:srgbClr val="007DA3"/>
      </a:accent2>
      <a:accent3>
        <a:srgbClr val="CACACA"/>
      </a:accent3>
      <a:accent4>
        <a:srgbClr val="000000"/>
      </a:accent4>
      <a:accent5>
        <a:srgbClr val="AAB7AA"/>
      </a:accent5>
      <a:accent6>
        <a:srgbClr val="007193"/>
      </a:accent6>
      <a:hlink>
        <a:srgbClr val="FD7500"/>
      </a:hlink>
      <a:folHlink>
        <a:srgbClr val="CC0002"/>
      </a:folHlink>
    </a:clrScheme>
    <a:fontScheme name="Default Design">
      <a:majorFont>
        <a:latin typeface="Palatino"/>
        <a:ea typeface="ＭＳ Ｐゴシック"/>
        <a:cs typeface=""/>
      </a:majorFont>
      <a:minorFont>
        <a:latin typeface="Univers 47 CondensedLigh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999999"/>
        </a:lt1>
        <a:dk2>
          <a:srgbClr val="FFFFFF"/>
        </a:dk2>
        <a:lt2>
          <a:srgbClr val="808080"/>
        </a:lt2>
        <a:accent1>
          <a:srgbClr val="006100"/>
        </a:accent1>
        <a:accent2>
          <a:srgbClr val="007DA3"/>
        </a:accent2>
        <a:accent3>
          <a:srgbClr val="CACACA"/>
        </a:accent3>
        <a:accent4>
          <a:srgbClr val="000000"/>
        </a:accent4>
        <a:accent5>
          <a:srgbClr val="AAB7AA"/>
        </a:accent5>
        <a:accent6>
          <a:srgbClr val="007193"/>
        </a:accent6>
        <a:hlink>
          <a:srgbClr val="FD7500"/>
        </a:hlink>
        <a:folHlink>
          <a:srgbClr val="CC00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Transplant_r1b">
  <a:themeElements>
    <a:clrScheme name="Default Design 13">
      <a:dk1>
        <a:srgbClr val="000000"/>
      </a:dk1>
      <a:lt1>
        <a:srgbClr val="999999"/>
      </a:lt1>
      <a:dk2>
        <a:srgbClr val="FFFFFF"/>
      </a:dk2>
      <a:lt2>
        <a:srgbClr val="808080"/>
      </a:lt2>
      <a:accent1>
        <a:srgbClr val="006100"/>
      </a:accent1>
      <a:accent2>
        <a:srgbClr val="007DA3"/>
      </a:accent2>
      <a:accent3>
        <a:srgbClr val="CACACA"/>
      </a:accent3>
      <a:accent4>
        <a:srgbClr val="000000"/>
      </a:accent4>
      <a:accent5>
        <a:srgbClr val="AAB7AA"/>
      </a:accent5>
      <a:accent6>
        <a:srgbClr val="007193"/>
      </a:accent6>
      <a:hlink>
        <a:srgbClr val="FD7500"/>
      </a:hlink>
      <a:folHlink>
        <a:srgbClr val="CC0002"/>
      </a:folHlink>
    </a:clrScheme>
    <a:fontScheme name="Default Design">
      <a:majorFont>
        <a:latin typeface="Palatino"/>
        <a:ea typeface="ＭＳ Ｐゴシック"/>
        <a:cs typeface=""/>
      </a:majorFont>
      <a:minorFont>
        <a:latin typeface="Univers 47 CondensedLigh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999999"/>
        </a:lt1>
        <a:dk2>
          <a:srgbClr val="FFFFFF"/>
        </a:dk2>
        <a:lt2>
          <a:srgbClr val="808080"/>
        </a:lt2>
        <a:accent1>
          <a:srgbClr val="006100"/>
        </a:accent1>
        <a:accent2>
          <a:srgbClr val="007DA3"/>
        </a:accent2>
        <a:accent3>
          <a:srgbClr val="CACACA"/>
        </a:accent3>
        <a:accent4>
          <a:srgbClr val="000000"/>
        </a:accent4>
        <a:accent5>
          <a:srgbClr val="AAB7AA"/>
        </a:accent5>
        <a:accent6>
          <a:srgbClr val="007193"/>
        </a:accent6>
        <a:hlink>
          <a:srgbClr val="FD7500"/>
        </a:hlink>
        <a:folHlink>
          <a:srgbClr val="CC00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5332</TotalTime>
  <Words>987</Words>
  <Application>Microsoft Macintosh PowerPoint</Application>
  <PresentationFormat>On-screen Show (4:3)</PresentationFormat>
  <Paragraphs>138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15</vt:i4>
      </vt:variant>
    </vt:vector>
  </HeadingPairs>
  <TitlesOfParts>
    <vt:vector size="35" baseType="lpstr">
      <vt:lpstr>Arial</vt:lpstr>
      <vt:lpstr>Calibri</vt:lpstr>
      <vt:lpstr>Lucida Grande</vt:lpstr>
      <vt:lpstr>Palatino</vt:lpstr>
      <vt:lpstr>Palatino Linotype</vt:lpstr>
      <vt:lpstr>Times</vt:lpstr>
      <vt:lpstr>Times New Roman</vt:lpstr>
      <vt:lpstr>Univers 47 CondensedLight</vt:lpstr>
      <vt:lpstr>Univers 57 Condensed</vt:lpstr>
      <vt:lpstr>Univers 67 CondensedBold</vt:lpstr>
      <vt:lpstr>Wingdings</vt:lpstr>
      <vt:lpstr>Blank Presentation</vt:lpstr>
      <vt:lpstr>1_Custom Design</vt:lpstr>
      <vt:lpstr>5_Custom Design</vt:lpstr>
      <vt:lpstr>Blank</vt:lpstr>
      <vt:lpstr>Transplant_r1b</vt:lpstr>
      <vt:lpstr>1_Transplant_r1b</vt:lpstr>
      <vt:lpstr>1_Blue Presentation Template - MA HHS - small logos</vt:lpstr>
      <vt:lpstr>2_Transplant_r1b</vt:lpstr>
      <vt:lpstr>2_Blue Presentation Template - MA HHS - small logos</vt:lpstr>
      <vt:lpstr>Connect for Health Program Family Advisory Board  Community Feedback</vt:lpstr>
      <vt:lpstr>Agenda</vt:lpstr>
      <vt:lpstr>Overall Goals</vt:lpstr>
      <vt:lpstr>PowerPoint Presentation</vt:lpstr>
      <vt:lpstr>Connect for Health Bundle</vt:lpstr>
      <vt:lpstr>Connect for Health Bundle</vt:lpstr>
      <vt:lpstr>First Steps</vt:lpstr>
      <vt:lpstr>Feedback: Health Communication</vt:lpstr>
      <vt:lpstr>Feedback: Resources</vt:lpstr>
      <vt:lpstr>Feedback: Office Visit</vt:lpstr>
      <vt:lpstr>Feedback: Office Visit</vt:lpstr>
      <vt:lpstr>Feedback: Office Visit</vt:lpstr>
      <vt:lpstr>Connect for Health Text Messages</vt:lpstr>
      <vt:lpstr>Feedback: Text Messaging Program</vt:lpstr>
      <vt:lpstr>PowerPoint Presentation</vt:lpstr>
    </vt:vector>
  </TitlesOfParts>
  <Company>Oscorp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Benavidez</dc:creator>
  <cp:lastModifiedBy>Simione, Meg,PHD</cp:lastModifiedBy>
  <cp:revision>401</cp:revision>
  <cp:lastPrinted>2005-05-09T19:39:18Z</cp:lastPrinted>
  <dcterms:created xsi:type="dcterms:W3CDTF">2012-12-06T04:51:52Z</dcterms:created>
  <dcterms:modified xsi:type="dcterms:W3CDTF">2022-08-01T19:24:43Z</dcterms:modified>
</cp:coreProperties>
</file>