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777" r:id="rId3"/>
    <p:sldId id="778" r:id="rId4"/>
    <p:sldId id="551" r:id="rId5"/>
    <p:sldId id="357" r:id="rId6"/>
    <p:sldId id="265" r:id="rId7"/>
    <p:sldId id="783" r:id="rId8"/>
    <p:sldId id="680" r:id="rId9"/>
    <p:sldId id="784" r:id="rId10"/>
    <p:sldId id="278" r:id="rId11"/>
    <p:sldId id="681" r:id="rId12"/>
    <p:sldId id="779" r:id="rId13"/>
    <p:sldId id="773" r:id="rId14"/>
    <p:sldId id="6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ione, Meg" initials="SM" lastIdx="1" clrIdx="0">
    <p:extLst>
      <p:ext uri="{19B8F6BF-5375-455C-9EA6-DF929625EA0E}">
        <p15:presenceInfo xmlns:p15="http://schemas.microsoft.com/office/powerpoint/2012/main" userId="S-1-5-21-8915387-943144406-1916815836-302608" providerId="AD"/>
      </p:ext>
    </p:extLst>
  </p:cmAuthor>
  <p:cmAuthor id="2" name="Granadeno, Jazmin A." initials="GJA" lastIdx="4" clrIdx="1">
    <p:extLst>
      <p:ext uri="{19B8F6BF-5375-455C-9EA6-DF929625EA0E}">
        <p15:presenceInfo xmlns:p15="http://schemas.microsoft.com/office/powerpoint/2012/main" userId="S::JGRANADENO@mgh.harvard.edu::34ef0453-44b1-4886-9240-44335f652c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62993" autoAdjust="0"/>
  </p:normalViewPr>
  <p:slideViewPr>
    <p:cSldViewPr snapToGrid="0">
      <p:cViewPr varScale="1">
        <p:scale>
          <a:sx n="78" d="100"/>
          <a:sy n="78" d="100"/>
        </p:scale>
        <p:origin x="2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C0ECA-6C37-49E7-81C8-4F71A4B5D573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EAB1D-E6F8-4EA5-B234-85BEB67D1F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0" i="0" dirty="0">
                <a:solidFill>
                  <a:schemeClr val="bg1"/>
                </a:solidFill>
                <a:latin typeface="Calibri" panose="020F0502020204030204" pitchFamily="34" charset="0"/>
              </a:rPr>
              <a:t>Suggested Presenter = C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linician champions, leadership  </a:t>
            </a:r>
            <a:r>
              <a:rPr lang="en-US" altLang="en-US" sz="1000" b="0" i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EAB1D-E6F8-4EA5-B234-85BEB67D1F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99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</a:t>
            </a:r>
            <a:r>
              <a:rPr lang="en-US" b="1" dirty="0"/>
              <a:t>Note</a:t>
            </a:r>
            <a:r>
              <a:rPr lang="en-US" dirty="0"/>
              <a:t>: Please feel free to update with site specific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EAB1D-E6F8-4EA5-B234-85BEB67D1F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91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SITES – Please customize with your own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EAB1D-E6F8-4EA5-B234-85BEB67D1F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19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1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*Note: Please feel free to update references.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EAB1D-E6F8-4EA5-B234-85BEB67D1F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*Note: Please feel free to update references.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EAB1D-E6F8-4EA5-B234-85BEB67D1F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3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D87FB6D3-9988-4591-A1C3-3678ACB832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0DB72EB-BD21-41A0-8086-D03E04E4EC71}" type="slidenum">
              <a:rPr lang="en-US" altLang="en-US" sz="1200" smtClean="0"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77F73D5E-73A9-4698-8A91-90D9E2F93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5375" cy="3473450"/>
          </a:xfrm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3769595D-D1AF-41C1-ABC1-C799C6650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90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0056D96E-49BC-4AEA-987C-57E32EB2E5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D8DA6D4-92FD-4CA5-91A9-047A5F651251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09B4A33C-7D8F-4FC0-ACB7-B5EA3C684E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0" y="714375"/>
            <a:ext cx="6280150" cy="3532188"/>
          </a:xfrm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A17C941E-7D9A-4EDA-89A2-EDF953F5E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200" dirty="0"/>
              <a:t>*Note: Please feel free to update references.</a:t>
            </a:r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9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7A107A42-5058-4E7E-ABE2-AA81264A66B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4313" y="8920163"/>
            <a:ext cx="3079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44" tIns="47123" rIns="94244" bIns="47123" anchor="b"/>
          <a:lstStyle>
            <a:lvl1pPr defTabSz="925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4317605-1628-4B79-A1EB-3282FE599DB2}" type="slidenum">
              <a:rPr lang="en-US" altLang="en-US" sz="1200"/>
              <a:pPr algn="r" eaLnBrk="1" hangingPunct="1"/>
              <a:t>6</a:t>
            </a:fld>
            <a:endParaRPr lang="en-US" altLang="en-US" sz="1200" dirty="0"/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C9887AE1-F7D1-4A31-9663-FDA475D80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03263"/>
            <a:ext cx="6262688" cy="3522662"/>
          </a:xfrm>
          <a:ln/>
        </p:spPr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4F7DD6BE-B97F-4290-809C-B9117CD53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44" tIns="47123" rIns="94244" bIns="47123"/>
          <a:lstStyle/>
          <a:p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0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7A107A42-5058-4E7E-ABE2-AA81264A66B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4313" y="8920163"/>
            <a:ext cx="3079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44" tIns="47123" rIns="94244" bIns="47123" anchor="b"/>
          <a:lstStyle>
            <a:lvl1pPr defTabSz="925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4317605-1628-4B79-A1EB-3282FE599DB2}" type="slidenum">
              <a:rPr lang="en-US" altLang="en-US" sz="1200"/>
              <a:pPr algn="r" eaLnBrk="1" hangingPunct="1"/>
              <a:t>7</a:t>
            </a:fld>
            <a:endParaRPr lang="en-US" altLang="en-US" sz="1200" dirty="0"/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C9887AE1-F7D1-4A31-9663-FDA475D80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03263"/>
            <a:ext cx="6262688" cy="3522662"/>
          </a:xfrm>
          <a:ln/>
        </p:spPr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4F7DD6BE-B97F-4290-809C-B9117CD53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44" tIns="47123" rIns="94244" bIns="47123"/>
          <a:lstStyle/>
          <a:p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87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CEC35411-A397-4965-96B3-87EE567E87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A08A5140-6440-4B28-AE44-D499E5363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Childhood obesity affects</a:t>
            </a:r>
            <a:r>
              <a:rPr lang="en-US" baseline="0" dirty="0"/>
              <a:t> 1 in 5 children in the US. Most pediatricians find the management of childhood obesity challenging. </a:t>
            </a:r>
            <a:r>
              <a:rPr lang="en-US" dirty="0"/>
              <a:t>C4H is a pediatric</a:t>
            </a:r>
            <a:r>
              <a:rPr lang="en-US" baseline="0" dirty="0"/>
              <a:t> weight management program that aims to improve screening, management, and body mass index. The program has tools both for pediatric primary care clinicians and families.</a:t>
            </a:r>
          </a:p>
          <a:p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04D4987F-ADA0-4DC7-B1F4-6647B5E06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C31DDB-A70F-425C-8595-CF445423BCB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7A107A42-5058-4E7E-ABE2-AA81264A66B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4313" y="8920163"/>
            <a:ext cx="3079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44" tIns="47123" rIns="94244" bIns="47123" anchor="b"/>
          <a:lstStyle>
            <a:lvl1pPr defTabSz="925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4317605-1628-4B79-A1EB-3282FE599DB2}" type="slidenum">
              <a:rPr lang="en-US" altLang="en-US" sz="1200"/>
              <a:pPr algn="r" eaLnBrk="1" hangingPunct="1"/>
              <a:t>9</a:t>
            </a:fld>
            <a:endParaRPr lang="en-US" altLang="en-US" sz="1200" dirty="0"/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C9887AE1-F7D1-4A31-9663-FDA475D80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03263"/>
            <a:ext cx="6262688" cy="3522662"/>
          </a:xfrm>
          <a:ln/>
        </p:spPr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4F7DD6BE-B97F-4290-809C-B9117CD53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44" tIns="47123" rIns="94244" bIns="47123"/>
          <a:lstStyle/>
          <a:p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5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D621F-CCF9-4C29-B0DF-6E0A222C9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EB3B9-7FD2-4E11-B4DC-47E10BB64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B2BC8-9825-40C8-8160-688C8997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CFC-CDE4-41C0-8469-A93C2449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4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B7FC-F8B7-4BE4-90BC-55A3FBCA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F7098-1E05-451E-AEB7-2903EFE63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1DAAF-42B4-41D7-A1A1-9F36FB95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CFC-CDE4-41C0-8469-A93C2449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D631387E-3FEA-4BE9-842F-86F85B6A5A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49" y="5919512"/>
            <a:ext cx="2053449" cy="8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2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69C435-DBDC-4E47-8C8A-2667B2DEF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C411-6A75-4C57-AF1F-427FCD14A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61DFF-8954-41C9-8F17-1E38AE1C2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CFC-CDE4-41C0-8469-A93C2449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E42609F8-B8C0-4D7F-B723-FE8523953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49" y="5919512"/>
            <a:ext cx="2053449" cy="8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25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11591636" cy="1066800"/>
          </a:xfrm>
        </p:spPr>
        <p:txBody>
          <a:bodyPr>
            <a:normAutofit/>
          </a:bodyPr>
          <a:lstStyle>
            <a:lvl1pPr>
              <a:defRPr sz="3800">
                <a:solidFill>
                  <a:srgbClr val="003399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021F3294-FB18-476F-AE05-52611E585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49" y="5919512"/>
            <a:ext cx="2053449" cy="83850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133706-7B0C-4232-9D18-CBF85286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218" y="6307030"/>
            <a:ext cx="2743200" cy="365125"/>
          </a:xfrm>
        </p:spPr>
        <p:txBody>
          <a:bodyPr/>
          <a:lstStyle/>
          <a:p>
            <a:fld id="{147C1CFC-CDE4-41C0-8469-A93C2449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3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B5C8-DDA8-4CEE-AC83-6F2EEDE8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45E90-EE34-44FE-BE95-4295E2CC9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0EA32-F459-476C-A9CC-8A0F5052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CFC-CDE4-41C0-8469-A93C2449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A6BF6464-1681-4870-AE6A-F84FD4424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49" y="5919512"/>
            <a:ext cx="2053449" cy="8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8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528B-D98B-471C-8984-0D8F4492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FC946-15F2-4BB2-98B5-7ED1197A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1E413-D90C-44A8-9E17-9A6CD41E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CFC-CDE4-41C0-8469-A93C2449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FDF4D648-51C6-4338-9AFB-872322467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49" y="5919512"/>
            <a:ext cx="2053449" cy="8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4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25D0-0E3B-47A3-B1EA-A36C2249E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70C99-6FEB-4529-B10C-DB7C8EEC9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51A12-BCC8-4508-84FA-08FAE4667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27D4F-0452-49A2-BB86-83D44C33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CFC-CDE4-41C0-8469-A93C2449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BF10DA5-15EB-4445-8364-FB4D86AAE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49" y="5919512"/>
            <a:ext cx="2053449" cy="8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9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76C4-B317-452E-9C0D-E745B5CA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F924D-889F-495F-A824-6D6FD8750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B8614-EB2C-4E57-8DD2-9A935F39A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ABB8F-09DE-442D-AC55-90095F214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F3DF2-28EB-4C28-9DDF-64CDC1F24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957487-A543-4B77-9142-962B3989C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CFC-CDE4-41C0-8469-A93C2449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F78982D6-7417-4335-9212-826EE612A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49" y="5919512"/>
            <a:ext cx="2053449" cy="8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4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66EB-000E-48F1-806D-861EF429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609C2-BAFA-4238-B9EC-44393E4F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CFC-CDE4-41C0-8469-A93C2449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C2090D9-3A0E-474B-8E80-EF81E8867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49" y="5919512"/>
            <a:ext cx="2053449" cy="8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0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ACE54-2B52-4C6D-97A6-25A6BE9C5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CFC-CDE4-41C0-8469-A93C2449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5DC57DC-E176-4FB0-B233-E3C02CB2B6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49" y="5919512"/>
            <a:ext cx="2053449" cy="8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72CE-D854-4A85-8AB8-FDD3C23F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3E664-AD8A-49D2-8296-C396FEC0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91B2B-69FD-4CED-880D-DBF61EFCE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75C72-0623-4E7C-851D-A7423AFB3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CFC-CDE4-41C0-8469-A93C2449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EB8405B-ECCA-47E6-80BF-8629C9CB8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49" y="5919512"/>
            <a:ext cx="2053449" cy="8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1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7AFE-5FD6-43BF-8D66-A2318667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1238A8-9F41-4815-876F-F6224DE42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B9DC5-E656-4C67-ACE2-257482530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D2AC0-E177-4EEF-8988-11AB3F87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CFC-CDE4-41C0-8469-A93C2449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9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D49AF4-81FA-47C2-A6F7-CE6A0834B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A129D-A385-4FDD-9365-611CFD959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480D3-9C99-417C-942B-538CD3647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218" y="63070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C1CFC-CDE4-41C0-8469-A93C2449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7EE320-84A1-E440-0E6A-E99024EF2D3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1" y="6576040"/>
            <a:ext cx="1659247" cy="1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6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084E-FE8C-4B67-B8FE-66FA41E45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Connect for Health: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4400" b="1" dirty="0">
                <a:solidFill>
                  <a:srgbClr val="0070C0"/>
                </a:solidFill>
              </a:rPr>
              <a:t>Pediatric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sz="4000" b="1" dirty="0">
                <a:solidFill>
                  <a:srgbClr val="0070C0"/>
                </a:solidFill>
              </a:rPr>
              <a:t>Weight Management Program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EHR and IT Meeting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C49DB-D749-4E80-AC4F-A18029DDE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/>
              <a:t>Presenter Name</a:t>
            </a:r>
          </a:p>
          <a:p>
            <a:endParaRPr lang="en-US" dirty="0"/>
          </a:p>
          <a:p>
            <a:r>
              <a:rPr lang="en-US" dirty="0"/>
              <a:t>Date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BA30D4-59B8-2048-0AE9-6323535CD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38" y="5464652"/>
            <a:ext cx="2362199" cy="9632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E1B4F-2C8F-03AD-CC29-90AA37A16B79}"/>
              </a:ext>
            </a:extLst>
          </p:cNvPr>
          <p:cNvSpPr txBox="1"/>
          <p:nvPr/>
        </p:nvSpPr>
        <p:spPr>
          <a:xfrm>
            <a:off x="1022684" y="5833234"/>
            <a:ext cx="24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[SITE LOGO GOES HERE]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3FF4B-656A-6456-7F6E-02CAF5CA5AB2}"/>
              </a:ext>
            </a:extLst>
          </p:cNvPr>
          <p:cNvSpPr txBox="1"/>
          <p:nvPr/>
        </p:nvSpPr>
        <p:spPr>
          <a:xfrm>
            <a:off x="8943474" y="5464652"/>
            <a:ext cx="2628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b="1" dirty="0"/>
              <a:t>Note</a:t>
            </a:r>
            <a:r>
              <a:rPr lang="en-US" dirty="0"/>
              <a:t>: This slide deck is an example, we invite you to edit and update as needed.</a:t>
            </a:r>
          </a:p>
        </p:txBody>
      </p:sp>
    </p:spTree>
    <p:extLst>
      <p:ext uri="{BB962C8B-B14F-4D97-AF65-F5344CB8AC3E}">
        <p14:creationId xmlns:p14="http://schemas.microsoft.com/office/powerpoint/2010/main" val="3157246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C935-D8FA-4A1D-87C1-47DED7824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73" y="250376"/>
            <a:ext cx="10515600" cy="941148"/>
          </a:xfrm>
        </p:spPr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Connect for Health </a:t>
            </a:r>
            <a:r>
              <a:rPr lang="en-US" b="1" dirty="0">
                <a:solidFill>
                  <a:srgbClr val="0070C0"/>
                </a:solidFill>
              </a:rPr>
              <a:t>Family Bundle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3BFE288-43C2-426C-B585-CF714DE78C48}"/>
              </a:ext>
            </a:extLst>
          </p:cNvPr>
          <p:cNvSpPr txBox="1">
            <a:spLocks/>
          </p:cNvSpPr>
          <p:nvPr/>
        </p:nvSpPr>
        <p:spPr>
          <a:xfrm>
            <a:off x="419256" y="1584958"/>
            <a:ext cx="3322460" cy="42728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" pitchFamily="2" charset="0"/>
              <a:buNone/>
              <a:defRPr/>
            </a:pPr>
            <a:r>
              <a:rPr lang="en-US" b="1" u="sng" dirty="0">
                <a:latin typeface="Calibri" panose="020F0502020204030204" pitchFamily="34" charset="0"/>
              </a:rPr>
              <a:t>Family materials</a:t>
            </a:r>
            <a:endParaRPr lang="en-US" b="1" dirty="0">
              <a:latin typeface="Calibri" panose="020F0502020204030204" pitchFamily="34" charset="0"/>
            </a:endParaRPr>
          </a:p>
          <a:p>
            <a:pPr>
              <a:buFont typeface="Times" pitchFamily="2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</a:rPr>
              <a:t>Educational materials to support behavior change self-management;</a:t>
            </a:r>
          </a:p>
          <a:p>
            <a:pPr>
              <a:buFont typeface="Times" pitchFamily="2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</a:rPr>
              <a:t>Text messages;</a:t>
            </a:r>
          </a:p>
          <a:p>
            <a:pPr>
              <a:buFont typeface="Times" pitchFamily="2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</a:rPr>
              <a:t>Connections to resources.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7" name="Picture 2" descr="http://www.purposelaunch.com/wp-content/uploads/2010/05/iphone-3gs-bk-l.jpg">
            <a:extLst>
              <a:ext uri="{FF2B5EF4-FFF2-40B4-BE49-F238E27FC236}">
                <a16:creationId xmlns:a16="http://schemas.microsoft.com/office/drawing/2014/main" id="{1CEAA61A-CB86-4317-AA7A-12B06F9F6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" t="2856" r="10068" b="2856"/>
          <a:stretch>
            <a:fillRect/>
          </a:stretch>
        </p:blipFill>
        <p:spPr bwMode="auto">
          <a:xfrm>
            <a:off x="7540060" y="1584958"/>
            <a:ext cx="883632" cy="172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F34D4E4B-B6AB-47E7-92BC-DF3934E40407}"/>
              </a:ext>
            </a:extLst>
          </p:cNvPr>
          <p:cNvSpPr/>
          <p:nvPr/>
        </p:nvSpPr>
        <p:spPr>
          <a:xfrm>
            <a:off x="9799101" y="2938901"/>
            <a:ext cx="1710269" cy="112540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1927"/>
              <a:gd name="adj6" fmla="val 606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A1DD450D-B2C6-4D04-80DA-B3566E3E9EA4}"/>
              </a:ext>
            </a:extLst>
          </p:cNvPr>
          <p:cNvSpPr/>
          <p:nvPr/>
        </p:nvSpPr>
        <p:spPr>
          <a:xfrm>
            <a:off x="7282049" y="3501605"/>
            <a:ext cx="2283286" cy="13200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0395"/>
              <a:gd name="adj6" fmla="val 6425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32994-EF0A-4AA7-BAFE-9E21EABA4E30}"/>
              </a:ext>
            </a:extLst>
          </p:cNvPr>
          <p:cNvSpPr/>
          <p:nvPr/>
        </p:nvSpPr>
        <p:spPr>
          <a:xfrm>
            <a:off x="7330509" y="3561452"/>
            <a:ext cx="226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 sleep a priority. Stick to regular bedtime and wake times for your child.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01B6C2C0-C7C7-4913-A516-76BF285382A4}"/>
              </a:ext>
            </a:extLst>
          </p:cNvPr>
          <p:cNvSpPr/>
          <p:nvPr/>
        </p:nvSpPr>
        <p:spPr>
          <a:xfrm>
            <a:off x="3666271" y="4127266"/>
            <a:ext cx="3343410" cy="152331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3100"/>
              <a:gd name="adj6" fmla="val 4038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954ABB-2427-4A70-A030-6EC93BD6FCF3}"/>
              </a:ext>
            </a:extLst>
          </p:cNvPr>
          <p:cNvSpPr/>
          <p:nvPr/>
        </p:nvSpPr>
        <p:spPr>
          <a:xfrm>
            <a:off x="3538593" y="3935940"/>
            <a:ext cx="35522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highlight>
                  <a:srgbClr val="FFFF00"/>
                </a:highlight>
              </a:rPr>
              <a:t>[Add local resource]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Example: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Boston Natural Areas Network 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http://www.bostonnatural.org/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Free guided walks, hikes, rock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 climbing, and canoe &amp; bicycle trips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1C6B6B-E688-4171-8D0C-797986BACE6D}"/>
              </a:ext>
            </a:extLst>
          </p:cNvPr>
          <p:cNvSpPr/>
          <p:nvPr/>
        </p:nvSpPr>
        <p:spPr>
          <a:xfrm>
            <a:off x="9648394" y="3048300"/>
            <a:ext cx="2011681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012" marR="188252" algn="ctr"/>
            <a:r>
              <a:rPr lang="en-US" b="1" kern="1400" dirty="0">
                <a:solidFill>
                  <a:srgbClr val="002060"/>
                </a:solidFill>
              </a:rPr>
              <a:t>Drink water. Have 0 sugary drinks.</a:t>
            </a:r>
          </a:p>
          <a:p>
            <a:r>
              <a:rPr lang="en-US" sz="105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9B6012-2FFD-4660-B36D-AD1C7484B9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r="17859"/>
          <a:stretch/>
        </p:blipFill>
        <p:spPr>
          <a:xfrm>
            <a:off x="4227543" y="2027488"/>
            <a:ext cx="1759902" cy="1822826"/>
          </a:xfrm>
          <a:prstGeom prst="rect">
            <a:avLst/>
          </a:prstGeom>
          <a:ln w="25400">
            <a:solidFill>
              <a:srgbClr val="003399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C774A9-8AB7-4817-9E1C-4B76523F3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07" y="622964"/>
            <a:ext cx="1533063" cy="203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76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44E0-6A9F-4A06-AFCD-1DA514D9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16" y="1"/>
            <a:ext cx="10515600" cy="907848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Example: </a:t>
            </a:r>
            <a:r>
              <a:rPr lang="en-US" b="1" i="1" dirty="0">
                <a:solidFill>
                  <a:srgbClr val="0070C0"/>
                </a:solidFill>
              </a:rPr>
              <a:t>Connect for Health </a:t>
            </a:r>
            <a:r>
              <a:rPr lang="en-US" b="1" dirty="0">
                <a:solidFill>
                  <a:srgbClr val="0070C0"/>
                </a:solidFill>
              </a:rPr>
              <a:t>Clinician Bundle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100B7-C3E1-429F-AEB1-061E95098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32" y="784281"/>
            <a:ext cx="11180805" cy="5357027"/>
          </a:xfrm>
        </p:spPr>
        <p:txBody>
          <a:bodyPr>
            <a:noAutofit/>
          </a:bodyPr>
          <a:lstStyle/>
          <a:p>
            <a:r>
              <a:rPr lang="en-US" dirty="0"/>
              <a:t>Roll out [insert date]</a:t>
            </a:r>
          </a:p>
          <a:p>
            <a:r>
              <a:rPr lang="en-US" dirty="0"/>
              <a:t>EHR Enhancements  [update site specific list]</a:t>
            </a:r>
          </a:p>
          <a:p>
            <a:pPr lvl="1"/>
            <a:r>
              <a:rPr lang="en-US" dirty="0"/>
              <a:t>To be used during well-child office visit</a:t>
            </a:r>
          </a:p>
          <a:p>
            <a:pPr lvl="1"/>
            <a:r>
              <a:rPr lang="en-US" u="sng" dirty="0"/>
              <a:t>Flagging</a:t>
            </a:r>
            <a:r>
              <a:rPr lang="en-US" dirty="0"/>
              <a:t> System for elevated BMI (such as Best Practice Alert- BPA)</a:t>
            </a:r>
          </a:p>
          <a:p>
            <a:pPr lvl="1"/>
            <a:r>
              <a:rPr lang="en-US" u="sng" dirty="0"/>
              <a:t>Clinical decision support tools </a:t>
            </a:r>
            <a:r>
              <a:rPr lang="en-US" dirty="0"/>
              <a:t>to guide screening and management (Smart Set)</a:t>
            </a:r>
          </a:p>
          <a:p>
            <a:pPr lvl="2"/>
            <a:r>
              <a:rPr lang="en-US" sz="2400" dirty="0"/>
              <a:t>Diagnoses, lab orders, structured note template, referrals, after visit summary</a:t>
            </a:r>
          </a:p>
          <a:p>
            <a:pPr lvl="1"/>
            <a:r>
              <a:rPr lang="en-US" u="sng" dirty="0"/>
              <a:t>Vitals</a:t>
            </a:r>
            <a:r>
              <a:rPr lang="en-US" dirty="0"/>
              <a:t> section</a:t>
            </a:r>
          </a:p>
          <a:p>
            <a:pPr lvl="2"/>
            <a:r>
              <a:rPr lang="en-US" dirty="0"/>
              <a:t>Elevated BMIs are highlighted </a:t>
            </a:r>
          </a:p>
          <a:p>
            <a:pPr lvl="1"/>
            <a:r>
              <a:rPr lang="en-US" dirty="0"/>
              <a:t>Clinician/provider training and support</a:t>
            </a:r>
          </a:p>
          <a:p>
            <a:r>
              <a:rPr lang="en-US" dirty="0"/>
              <a:t>EHR tools were adapted based on clinician feedback</a:t>
            </a:r>
          </a:p>
        </p:txBody>
      </p:sp>
    </p:spTree>
    <p:extLst>
      <p:ext uri="{BB962C8B-B14F-4D97-AF65-F5344CB8AC3E}">
        <p14:creationId xmlns:p14="http://schemas.microsoft.com/office/powerpoint/2010/main" val="114560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644A-C526-4D23-82EE-35B5DD1B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54058"/>
            <a:ext cx="11591636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</a:rPr>
              <a:t>Clinician Facing Tools: [insert </a:t>
            </a:r>
            <a:r>
              <a:rPr lang="en-US" sz="3800" dirty="0">
                <a:solidFill>
                  <a:srgbClr val="0070C0"/>
                </a:solidFill>
                <a:latin typeface="Calibri" panose="020F0502020204030204" pitchFamily="34" charset="0"/>
              </a:rPr>
              <a:t>Flagging System used fo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r Elevated BMI]</a:t>
            </a:r>
            <a:endParaRPr lang="en-US" b="1" dirty="0">
              <a:solidFill>
                <a:srgbClr val="0070C0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AD76D9-11C3-49E1-B4AC-E9FC1A497D95}"/>
              </a:ext>
            </a:extLst>
          </p:cNvPr>
          <p:cNvSpPr txBox="1"/>
          <p:nvPr/>
        </p:nvSpPr>
        <p:spPr>
          <a:xfrm>
            <a:off x="2884117" y="2505670"/>
            <a:ext cx="71300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*Note:  </a:t>
            </a:r>
            <a:r>
              <a:rPr lang="en-US" dirty="0"/>
              <a:t>Customizable </a:t>
            </a:r>
          </a:p>
          <a:p>
            <a:r>
              <a:rPr lang="en-US" dirty="0"/>
              <a:t>[*Note: Please insert site specific screenshot of flagging system such as a “Best Practice Alert (BPA)” that fires based on height and weight, and the child's BMI] </a:t>
            </a:r>
          </a:p>
        </p:txBody>
      </p:sp>
    </p:spTree>
    <p:extLst>
      <p:ext uri="{BB962C8B-B14F-4D97-AF65-F5344CB8AC3E}">
        <p14:creationId xmlns:p14="http://schemas.microsoft.com/office/powerpoint/2010/main" val="962092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D15AD6E-97B0-4D5B-B908-C0294A99DABE}"/>
              </a:ext>
            </a:extLst>
          </p:cNvPr>
          <p:cNvSpPr txBox="1"/>
          <p:nvPr/>
        </p:nvSpPr>
        <p:spPr>
          <a:xfrm>
            <a:off x="750941" y="1634203"/>
            <a:ext cx="39175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Diagnoses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Lab orders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Structured note template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Patient education materials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Text message enrollment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Referrals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Follow-up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After visit 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77F1D-0525-4E77-BECD-1666099AD8F3}"/>
              </a:ext>
            </a:extLst>
          </p:cNvPr>
          <p:cNvSpPr txBox="1"/>
          <p:nvPr/>
        </p:nvSpPr>
        <p:spPr>
          <a:xfrm>
            <a:off x="5659395" y="1691132"/>
            <a:ext cx="61647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/>
              <a:t>*Note: </a:t>
            </a:r>
            <a:r>
              <a:rPr lang="en-US" sz="2000" dirty="0"/>
              <a:t>Customize with site specific list of content in the clinical decision support tools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88FBE-A01E-4949-A5B0-FF912DB913F5}"/>
              </a:ext>
            </a:extLst>
          </p:cNvPr>
          <p:cNvSpPr txBox="1"/>
          <p:nvPr/>
        </p:nvSpPr>
        <p:spPr>
          <a:xfrm>
            <a:off x="5805899" y="2788365"/>
            <a:ext cx="5526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[Insert site specific screenshot of clinical decision support tools  such as “Smart Set” that displays the following list]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0D959-776A-4F3B-BA19-7D3A6E09EAAA}"/>
              </a:ext>
            </a:extLst>
          </p:cNvPr>
          <p:cNvSpPr txBox="1">
            <a:spLocks/>
          </p:cNvSpPr>
          <p:nvPr/>
        </p:nvSpPr>
        <p:spPr>
          <a:xfrm>
            <a:off x="300182" y="234778"/>
            <a:ext cx="1159163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003399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sz="3400" b="1" i="1">
                <a:solidFill>
                  <a:srgbClr val="0070C0"/>
                </a:solidFill>
                <a:latin typeface="+mj-lt"/>
              </a:rPr>
              <a:t>Connect for Health </a:t>
            </a:r>
            <a:r>
              <a:rPr lang="en-US" sz="3400" b="1">
                <a:solidFill>
                  <a:srgbClr val="0070C0"/>
                </a:solidFill>
                <a:latin typeface="+mj-lt"/>
              </a:rPr>
              <a:t>Pediatric Weight Management Orders</a:t>
            </a:r>
            <a:endParaRPr lang="en-US" sz="3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1552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E603-E6A0-4939-BE9D-909B5149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Questions?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6E0785E-7540-4C36-9DE8-A0DF7E97F796}"/>
              </a:ext>
            </a:extLst>
          </p:cNvPr>
          <p:cNvSpPr txBox="1">
            <a:spLocks/>
          </p:cNvSpPr>
          <p:nvPr/>
        </p:nvSpPr>
        <p:spPr>
          <a:xfrm>
            <a:off x="4480845" y="3429000"/>
            <a:ext cx="3230310" cy="584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F1866"/>
                </a:solidFill>
              </a:rPr>
              <a:t>[Insert contact information here]</a:t>
            </a:r>
          </a:p>
        </p:txBody>
      </p:sp>
    </p:spTree>
    <p:extLst>
      <p:ext uri="{BB962C8B-B14F-4D97-AF65-F5344CB8AC3E}">
        <p14:creationId xmlns:p14="http://schemas.microsoft.com/office/powerpoint/2010/main" val="219880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 noChangeArrowheads="1"/>
          </p:cNvSpPr>
          <p:nvPr>
            <p:ph type="title"/>
          </p:nvPr>
        </p:nvSpPr>
        <p:spPr>
          <a:xfrm>
            <a:off x="489528" y="934761"/>
            <a:ext cx="10411884" cy="556684"/>
          </a:xfrm>
        </p:spPr>
        <p:txBody>
          <a:bodyPr/>
          <a:lstStyle/>
          <a:p>
            <a:r>
              <a:rPr lang="en-US" altLang="en-US" sz="2400" dirty="0">
                <a:solidFill>
                  <a:srgbClr val="0070C0"/>
                </a:solidFill>
              </a:rPr>
              <a:t>Trends in obesity prevalence among adults and youth: 1999–2016</a:t>
            </a:r>
          </a:p>
        </p:txBody>
      </p:sp>
      <p:pic>
        <p:nvPicPr>
          <p:cNvPr id="152579" name="Picture 2" descr="https://www.cdc.gov/nchs/images/databriefs/251-300/db288_fi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" b="9596"/>
          <a:stretch>
            <a:fillRect/>
          </a:stretch>
        </p:blipFill>
        <p:spPr bwMode="auto">
          <a:xfrm>
            <a:off x="2014586" y="1491445"/>
            <a:ext cx="7361767" cy="465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0" name="TextBox 1"/>
          <p:cNvSpPr txBox="1">
            <a:spLocks noChangeArrowheads="1"/>
          </p:cNvSpPr>
          <p:nvPr/>
        </p:nvSpPr>
        <p:spPr bwMode="auto">
          <a:xfrm>
            <a:off x="406401" y="192039"/>
            <a:ext cx="1076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+mj-lt"/>
              </a:rPr>
              <a:t>Obesity Prevalence</a:t>
            </a:r>
          </a:p>
        </p:txBody>
      </p:sp>
      <p:sp>
        <p:nvSpPr>
          <p:cNvPr id="152581" name="TextBox 29"/>
          <p:cNvSpPr txBox="1">
            <a:spLocks noChangeArrowheads="1"/>
          </p:cNvSpPr>
          <p:nvPr/>
        </p:nvSpPr>
        <p:spPr bwMode="auto">
          <a:xfrm>
            <a:off x="4344089" y="6387484"/>
            <a:ext cx="4923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A6A6A6"/>
                </a:solidFill>
                <a:latin typeface="Cambria" panose="02040503050406030204" pitchFamily="18" charset="0"/>
              </a:rPr>
              <a:t>Ogden CL, et al. NCHS Data Brief No. 288, October 2017.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0DE8A1-19EC-4AC6-BE10-49D80351FEF2}"/>
              </a:ext>
            </a:extLst>
          </p:cNvPr>
          <p:cNvSpPr/>
          <p:nvPr/>
        </p:nvSpPr>
        <p:spPr>
          <a:xfrm>
            <a:off x="4841103" y="6159788"/>
            <a:ext cx="4551015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>
              <a:defRPr/>
            </a:pPr>
            <a:r>
              <a:rPr lang="en-US" sz="1333" dirty="0">
                <a:solidFill>
                  <a:schemeClr val="tx2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Hales…Ogden et al. JAMA. 2018</a:t>
            </a:r>
            <a:endParaRPr lang="en-US" sz="1333" dirty="0">
              <a:solidFill>
                <a:schemeClr val="tx2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10D35-BF71-467B-9965-740B512B871F}"/>
              </a:ext>
            </a:extLst>
          </p:cNvPr>
          <p:cNvSpPr txBox="1"/>
          <p:nvPr/>
        </p:nvSpPr>
        <p:spPr>
          <a:xfrm>
            <a:off x="10036366" y="2501205"/>
            <a:ext cx="2093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*Note: </a:t>
            </a:r>
            <a:r>
              <a:rPr lang="en-US" sz="1200" dirty="0"/>
              <a:t>Please feel free to update references.</a:t>
            </a:r>
          </a:p>
        </p:txBody>
      </p:sp>
    </p:spTree>
    <p:extLst>
      <p:ext uri="{BB962C8B-B14F-4D97-AF65-F5344CB8AC3E}">
        <p14:creationId xmlns:p14="http://schemas.microsoft.com/office/powerpoint/2010/main" val="124091761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5"/>
          <p:cNvSpPr>
            <a:spLocks noChangeArrowheads="1"/>
          </p:cNvSpPr>
          <p:nvPr/>
        </p:nvSpPr>
        <p:spPr bwMode="auto">
          <a:xfrm>
            <a:off x="660400" y="997092"/>
            <a:ext cx="995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Open Sans" charset="0"/>
              </a:rPr>
              <a:t>Prevalence of obesity among youth aged 2–19 years, by sex and race and Hispanic origin: United States, 2015–2016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pic>
        <p:nvPicPr>
          <p:cNvPr id="153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06601"/>
            <a:ext cx="6807200" cy="424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5" name="TextBox 29"/>
          <p:cNvSpPr txBox="1">
            <a:spLocks noChangeArrowheads="1"/>
          </p:cNvSpPr>
          <p:nvPr/>
        </p:nvSpPr>
        <p:spPr bwMode="auto">
          <a:xfrm>
            <a:off x="4485502" y="6331154"/>
            <a:ext cx="44552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A6A6A6"/>
                </a:solidFill>
                <a:latin typeface="Cambria" panose="02040503050406030204" pitchFamily="18" charset="0"/>
              </a:rPr>
              <a:t>Ogden CL, et al. NCHS Data Brief No. 288, October 2017.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9B044E-DF88-4D35-B88D-6C5DD845322D}"/>
              </a:ext>
            </a:extLst>
          </p:cNvPr>
          <p:cNvSpPr/>
          <p:nvPr/>
        </p:nvSpPr>
        <p:spPr>
          <a:xfrm>
            <a:off x="5384800" y="6172200"/>
            <a:ext cx="6096000" cy="2974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585">
              <a:defRPr/>
            </a:pPr>
            <a:r>
              <a:rPr lang="en-US" sz="1333" dirty="0">
                <a:solidFill>
                  <a:schemeClr val="tx2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Hales…Ogden et al. JAMA. 2018</a:t>
            </a:r>
            <a:endParaRPr lang="en-US" sz="1333" dirty="0">
              <a:solidFill>
                <a:schemeClr val="tx2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77C4C-7739-46CF-A9C3-0410420C8C2D}"/>
              </a:ext>
            </a:extLst>
          </p:cNvPr>
          <p:cNvSpPr txBox="1"/>
          <p:nvPr/>
        </p:nvSpPr>
        <p:spPr>
          <a:xfrm>
            <a:off x="10036366" y="2501205"/>
            <a:ext cx="2093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*Note: </a:t>
            </a:r>
            <a:r>
              <a:rPr lang="en-US" sz="1200" dirty="0"/>
              <a:t>Please feel free to update references.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DA65A167-7523-4DC7-BE49-3C4CC48AF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1" y="192039"/>
            <a:ext cx="1076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+mj-lt"/>
              </a:rPr>
              <a:t>Obesity Prevalence</a:t>
            </a:r>
          </a:p>
        </p:txBody>
      </p:sp>
    </p:spTree>
    <p:extLst>
      <p:ext uri="{BB962C8B-B14F-4D97-AF65-F5344CB8AC3E}">
        <p14:creationId xmlns:p14="http://schemas.microsoft.com/office/powerpoint/2010/main" val="254009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2E0A13ED-9DBC-4C10-8070-BBABA4E9A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66775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Summary of Evidence &amp; Recent Trends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C6386C8B-EE73-4C1A-941A-70330E5F7E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231900"/>
            <a:ext cx="10515600" cy="4652963"/>
          </a:xfrm>
        </p:spPr>
        <p:txBody>
          <a:bodyPr>
            <a:noAutofit/>
          </a:bodyPr>
          <a:lstStyle/>
          <a:p>
            <a:pPr marL="127000" indent="-127000"/>
            <a:r>
              <a:rPr lang="en-US" altLang="en-US" dirty="0">
                <a:latin typeface="Calibri" panose="020F0502020204030204" pitchFamily="34" charset="0"/>
              </a:rPr>
              <a:t>Childhood obesity is highly prevalent, spares no age group, and is of consequence; </a:t>
            </a:r>
          </a:p>
          <a:p>
            <a:pPr marL="127000" indent="-127000"/>
            <a:r>
              <a:rPr lang="en-US" altLang="en-US" dirty="0">
                <a:latin typeface="Calibri" panose="020F0502020204030204" pitchFamily="34" charset="0"/>
              </a:rPr>
              <a:t>Obesity disproportionately affects racial/ethnic minorities;  </a:t>
            </a:r>
          </a:p>
          <a:p>
            <a:pPr marL="127000" indent="-127000"/>
            <a:r>
              <a:rPr lang="en-US" altLang="en-US" dirty="0">
                <a:latin typeface="Calibri" panose="020F0502020204030204" pitchFamily="34" charset="0"/>
              </a:rPr>
              <a:t>Among non-Hispanic white children, obesity prevalence increases as household income and education of head of household decreases – inconsistent association among non-white children;</a:t>
            </a:r>
          </a:p>
          <a:p>
            <a:pPr marL="127000" indent="-127000"/>
            <a:r>
              <a:rPr lang="en-US" altLang="en-US" dirty="0">
                <a:latin typeface="Calibri" panose="020F0502020204030204" pitchFamily="34" charset="0"/>
              </a:rPr>
              <a:t>Progress has been made in obesity reductions among low-income preschool age children;</a:t>
            </a:r>
          </a:p>
          <a:p>
            <a:pPr marL="127000" indent="-127000"/>
            <a:r>
              <a:rPr lang="en-US" altLang="en-US" dirty="0">
                <a:latin typeface="Calibri" panose="020F0502020204030204" pitchFamily="34" charset="0"/>
              </a:rPr>
              <a:t>Not yet closing the gap in disparities with evidence to suggest that the highest risk children have not benefited equally from national obesity prevention efforts.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E72B6-D9BE-4213-8AF4-5472D756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8647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B4EE8D-D56A-4923-BF1B-9A97A02736A5}"/>
              </a:ext>
            </a:extLst>
          </p:cNvPr>
          <p:cNvSpPr/>
          <p:nvPr/>
        </p:nvSpPr>
        <p:spPr>
          <a:xfrm>
            <a:off x="9230497" y="6017741"/>
            <a:ext cx="2607276" cy="753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7698" name="Picture 2">
            <a:extLst>
              <a:ext uri="{FF2B5EF4-FFF2-40B4-BE49-F238E27FC236}">
                <a16:creationId xmlns:a16="http://schemas.microsoft.com/office/drawing/2014/main" id="{21B3752A-E32D-47E7-A919-B45C4A97D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6595"/>
            <a:ext cx="10991516" cy="618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5786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890DD859-243E-4164-9DB5-0C1502C53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92708"/>
          </a:xfrm>
        </p:spPr>
        <p:txBody>
          <a:bodyPr>
            <a:noAutofit/>
          </a:bodyPr>
          <a:lstStyle/>
          <a:p>
            <a:r>
              <a:rPr lang="en-US" altLang="en-US" sz="3800" b="1" dirty="0">
                <a:solidFill>
                  <a:srgbClr val="0070C0"/>
                </a:solidFill>
              </a:rPr>
              <a:t>Role of Pediatric Primary Care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144CA8DC-C7F6-4A91-AB1A-8456DBD88D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84102"/>
            <a:ext cx="10515600" cy="4351338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  <a:buClrTx/>
              <a:defRPr/>
            </a:pPr>
            <a:r>
              <a:rPr lang="en-US" altLang="en-US" dirty="0">
                <a:latin typeface="Calibri" panose="020F0502020204030204" pitchFamily="34" charset="0"/>
              </a:rPr>
              <a:t>The primary care setting offers unique opportunities to intervene for children at risk for obesity and its complications. </a:t>
            </a:r>
          </a:p>
          <a:p>
            <a:pPr>
              <a:spcAft>
                <a:spcPts val="2400"/>
              </a:spcAft>
              <a:buClrTx/>
              <a:defRPr/>
            </a:pPr>
            <a:r>
              <a:rPr lang="en-US" altLang="en-US" dirty="0">
                <a:latin typeface="Calibri" panose="020F0502020204030204" pitchFamily="34" charset="0"/>
              </a:rPr>
              <a:t>Regular visits during childhood allow both detection of elevated body mass index (BMI) levels and offer opportunities for prevention and treatment. </a:t>
            </a:r>
          </a:p>
          <a:p>
            <a:pPr>
              <a:spcAft>
                <a:spcPts val="2400"/>
              </a:spcAft>
              <a:buClrTx/>
              <a:defRPr/>
            </a:pPr>
            <a:r>
              <a:rPr lang="en-US" altLang="en-US" dirty="0">
                <a:latin typeface="Calibri" panose="020F0502020204030204" pitchFamily="34" charset="0"/>
              </a:rPr>
              <a:t>The continuity of the pediatrician/family relationship, embodied in the concept of the “medical home,” has been associated with increased parental satisfaction, particularly on measures of patient-doctor communication. </a:t>
            </a:r>
          </a:p>
          <a:p>
            <a:pPr marL="0" indent="0">
              <a:buNone/>
              <a:defRPr/>
            </a:pPr>
            <a:r>
              <a:rPr lang="en-US" dirty="0"/>
              <a:t> 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44975359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890DD859-243E-4164-9DB5-0C1502C53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92708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Connect for Health </a:t>
            </a:r>
            <a:r>
              <a:rPr lang="en-US" sz="3200" b="1" dirty="0">
                <a:solidFill>
                  <a:srgbClr val="0070C0"/>
                </a:solidFill>
              </a:rPr>
              <a:t>Pediatric Weight Management Program</a:t>
            </a:r>
            <a:endParaRPr lang="en-US" altLang="en-US" sz="3200" b="1" dirty="0">
              <a:solidFill>
                <a:srgbClr val="0070C0"/>
              </a:solidFill>
            </a:endParaRP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144CA8DC-C7F6-4A91-AB1A-8456DBD88D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742302"/>
            <a:ext cx="10515600" cy="4093137"/>
          </a:xfrm>
        </p:spPr>
        <p:txBody>
          <a:bodyPr>
            <a:noAutofit/>
          </a:bodyPr>
          <a:lstStyle/>
          <a:p>
            <a:r>
              <a:rPr lang="en-US" dirty="0"/>
              <a:t>A proven effective, multilevel intervention </a:t>
            </a:r>
          </a:p>
          <a:p>
            <a:r>
              <a:rPr lang="en-US" dirty="0"/>
              <a:t>To improve childhood obesity screening, management, and body mass index (BMI)</a:t>
            </a:r>
          </a:p>
          <a:p>
            <a:r>
              <a:rPr lang="en-US" dirty="0"/>
              <a:t>Clinician and family-facing tools</a:t>
            </a:r>
          </a:p>
          <a:p>
            <a:r>
              <a:rPr lang="en-US" dirty="0">
                <a:latin typeface="Calibri" panose="020F0502020204030204" pitchFamily="34" charset="0"/>
              </a:rPr>
              <a:t>Now implementing in pediatric primary care practices that serve a diverse patient population</a:t>
            </a:r>
          </a:p>
          <a:p>
            <a:pPr marL="0" indent="0">
              <a:buNone/>
              <a:defRPr/>
            </a:pPr>
            <a:r>
              <a:rPr lang="en-US" dirty="0"/>
              <a:t> 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56447909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CB34AA-F181-42E8-A1C2-82A62ED8DA8B}"/>
              </a:ext>
            </a:extLst>
          </p:cNvPr>
          <p:cNvSpPr/>
          <p:nvPr/>
        </p:nvSpPr>
        <p:spPr>
          <a:xfrm>
            <a:off x="9378778" y="5918887"/>
            <a:ext cx="2356022" cy="8402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5CDE3D-E467-4351-8837-367581808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21911"/>
              </p:ext>
            </p:extLst>
          </p:nvPr>
        </p:nvGraphicFramePr>
        <p:xfrm>
          <a:off x="6629399" y="209725"/>
          <a:ext cx="5105401" cy="60666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05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46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Connect 4 Health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68572" marR="68572" marT="34263" marB="3426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629">
                <a:tc>
                  <a:txBody>
                    <a:bodyPr/>
                    <a:lstStyle/>
                    <a:p>
                      <a:r>
                        <a:rPr lang="en-US" sz="2400" dirty="0"/>
                        <a:t>Randomized trial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68572" marR="68572" marT="34263" marB="3426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298">
                <a:tc>
                  <a:txBody>
                    <a:bodyPr/>
                    <a:lstStyle/>
                    <a:p>
                      <a:r>
                        <a:rPr lang="en-US" sz="2400" dirty="0"/>
                        <a:t>2-12 year olds + overweight or obesity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68572" marR="68572" marT="34263" marB="3426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629">
                <a:tc>
                  <a:txBody>
                    <a:bodyPr/>
                    <a:lstStyle/>
                    <a:p>
                      <a:r>
                        <a:rPr lang="en-US" sz="2400" dirty="0"/>
                        <a:t>6 pediatrics offices in MA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68572" marR="68572" marT="34263" marB="3426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629">
                <a:tc>
                  <a:txBody>
                    <a:bodyPr/>
                    <a:lstStyle/>
                    <a:p>
                      <a:r>
                        <a:rPr lang="en-US" sz="2400" dirty="0"/>
                        <a:t>721 children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68572" marR="68572" marT="34263" marB="3426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629">
                <a:tc>
                  <a:txBody>
                    <a:bodyPr/>
                    <a:lstStyle/>
                    <a:p>
                      <a:r>
                        <a:rPr lang="en-US" sz="2400" dirty="0"/>
                        <a:t>1 year duration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68572" marR="68572" marT="34263" marB="3426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646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Intervention Components: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Electronic</a:t>
                      </a:r>
                      <a:r>
                        <a:rPr lang="en-US" sz="2400" baseline="0" dirty="0"/>
                        <a:t> decision support tools;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/>
                        <a:t>Behavior change materials;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/>
                        <a:t>Text messaging;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/>
                        <a:t>Neighborhood resources;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/>
                        <a:t>Health Coaching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68572" marR="68572" marT="34263" marB="3426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98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Outcomes: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Changes in BMI z-score; child quality of life;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behavior change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68572" marR="68572" marT="34263" marB="3426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8631" name="Picture 2">
            <a:extLst>
              <a:ext uri="{FF2B5EF4-FFF2-40B4-BE49-F238E27FC236}">
                <a16:creationId xmlns:a16="http://schemas.microsoft.com/office/drawing/2014/main" id="{C85F6E49-B8CD-4514-ADF7-5559EC18F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9" y="1612631"/>
            <a:ext cx="5317434" cy="471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44D5DA9-7BF3-E484-41B2-375D028F6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6" y="76493"/>
            <a:ext cx="3767199" cy="1536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3D3442-9A48-4BE5-9278-77081A76A0F7}"/>
              </a:ext>
            </a:extLst>
          </p:cNvPr>
          <p:cNvSpPr txBox="1"/>
          <p:nvPr/>
        </p:nvSpPr>
        <p:spPr>
          <a:xfrm>
            <a:off x="586409" y="6249012"/>
            <a:ext cx="3054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Taveras et al., JAMA Peds, 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890DD859-243E-4164-9DB5-0C1502C53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8607"/>
            <a:ext cx="10515600" cy="99270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6699"/>
                </a:solidFill>
              </a:rPr>
              <a:t>Evaluation of Implementation and effectiveness of the </a:t>
            </a:r>
            <a:br>
              <a:rPr lang="en-US" sz="2800" b="1" dirty="0">
                <a:solidFill>
                  <a:srgbClr val="006699"/>
                </a:solidFill>
              </a:rPr>
            </a:br>
            <a:r>
              <a:rPr lang="en-US" sz="2800" b="1" dirty="0">
                <a:solidFill>
                  <a:srgbClr val="006699"/>
                </a:solidFill>
              </a:rPr>
              <a:t>Connect for Health across 4 health systems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144CA8DC-C7F6-4A91-AB1A-8456DBD88D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2484" y="1207648"/>
            <a:ext cx="11331146" cy="4847163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initiative was funded by the Patient-Centered Outcomes Research Institute (PCORI) and the National Institutes of Health (NIH).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Implemented and evaluated in three different states that served diverse patient populations.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Times" pitchFamily="2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Denver Health in Colorado (9 practices)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Times" pitchFamily="2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Prisma Health in South Carolina (7 practices)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Times" pitchFamily="2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Massachusetts General Hospital – Massachusetts (6 practices)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Times" pitchFamily="2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Boston Medical Center – Massachusetts (1 practice)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Clinician and family-facing tools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families: Text messaging, educational handouts, community resources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clinicians: EHR best practice alerts, access to education materials for families, and weight management trainings 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Adapted and appropriate for telehealth use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Outcomes of C4H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in BMI, family experience of care, implementation outcomes</a:t>
            </a:r>
            <a:endParaRPr lang="en-US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A192A4-211E-47D6-A19F-E366E38C7EEE}"/>
              </a:ext>
            </a:extLst>
          </p:cNvPr>
          <p:cNvSpPr txBox="1"/>
          <p:nvPr/>
        </p:nvSpPr>
        <p:spPr>
          <a:xfrm>
            <a:off x="973392" y="6157312"/>
            <a:ext cx="83000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</a:rPr>
              <a:t>Simione, M., et al. (2021). Implementation of the Connect for Health pediatric weight management program: study protocol and baseline characteristics. Journal of comparative effectiveness research, 10(11), 881–892.  https://www.futuremedicine.com/doi/full/10.2217/cer-2021-0076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B5DE45-261C-47FF-8125-6EB60644A9DA}"/>
              </a:ext>
            </a:extLst>
          </p:cNvPr>
          <p:cNvCxnSpPr>
            <a:cxnSpLocks/>
          </p:cNvCxnSpPr>
          <p:nvPr/>
        </p:nvCxnSpPr>
        <p:spPr>
          <a:xfrm>
            <a:off x="432484" y="6157312"/>
            <a:ext cx="8995721" cy="10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48027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1039</Words>
  <Application>Microsoft Macintosh PowerPoint</Application>
  <PresentationFormat>Widescreen</PresentationFormat>
  <Paragraphs>124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Open Sans</vt:lpstr>
      <vt:lpstr>Times</vt:lpstr>
      <vt:lpstr>Times New Roman</vt:lpstr>
      <vt:lpstr>Trebuchet MS</vt:lpstr>
      <vt:lpstr>Office Theme</vt:lpstr>
      <vt:lpstr>Connect for Health:  Pediatric Weight Management Program EHR and IT Meeting </vt:lpstr>
      <vt:lpstr>Trends in obesity prevalence among adults and youth: 1999–2016</vt:lpstr>
      <vt:lpstr>PowerPoint Presentation</vt:lpstr>
      <vt:lpstr>Summary of Evidence &amp; Recent Trends</vt:lpstr>
      <vt:lpstr>PowerPoint Presentation</vt:lpstr>
      <vt:lpstr>Role of Pediatric Primary Care</vt:lpstr>
      <vt:lpstr>Connect for Health Pediatric Weight Management Program</vt:lpstr>
      <vt:lpstr>PowerPoint Presentation</vt:lpstr>
      <vt:lpstr>Evaluation of Implementation and effectiveness of the  Connect for Health across 4 health systems</vt:lpstr>
      <vt:lpstr>Connect for Health Family Bundle</vt:lpstr>
      <vt:lpstr>Example: Connect for Health Clinician Bundle</vt:lpstr>
      <vt:lpstr>Clinician Facing Tools: [insert Flagging System used for Elevated BMI]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Farrar-Muir, Haley Elizabeth</dc:creator>
  <cp:lastModifiedBy>Simione, Meg,PHD</cp:lastModifiedBy>
  <cp:revision>50</cp:revision>
  <dcterms:created xsi:type="dcterms:W3CDTF">2019-10-16T11:58:33Z</dcterms:created>
  <dcterms:modified xsi:type="dcterms:W3CDTF">2022-08-01T19:23:38Z</dcterms:modified>
</cp:coreProperties>
</file>