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5"/>
  </p:sldMasterIdLst>
  <p:notesMasterIdLst>
    <p:notesMasterId r:id="rId39"/>
  </p:notesMasterIdLst>
  <p:handoutMasterIdLst>
    <p:handoutMasterId r:id="rId40"/>
  </p:handoutMasterIdLst>
  <p:sldIdLst>
    <p:sldId id="516" r:id="rId6"/>
    <p:sldId id="752" r:id="rId7"/>
    <p:sldId id="723" r:id="rId8"/>
    <p:sldId id="762" r:id="rId9"/>
    <p:sldId id="551" r:id="rId10"/>
    <p:sldId id="358" r:id="rId11"/>
    <p:sldId id="763" r:id="rId12"/>
    <p:sldId id="711" r:id="rId13"/>
    <p:sldId id="357" r:id="rId14"/>
    <p:sldId id="265" r:id="rId15"/>
    <p:sldId id="721" r:id="rId16"/>
    <p:sldId id="754" r:id="rId17"/>
    <p:sldId id="286" r:id="rId18"/>
    <p:sldId id="288" r:id="rId19"/>
    <p:sldId id="300" r:id="rId20"/>
    <p:sldId id="290" r:id="rId21"/>
    <p:sldId id="769" r:id="rId22"/>
    <p:sldId id="767" r:id="rId23"/>
    <p:sldId id="287" r:id="rId24"/>
    <p:sldId id="669" r:id="rId25"/>
    <p:sldId id="631" r:id="rId26"/>
    <p:sldId id="676" r:id="rId27"/>
    <p:sldId id="667" r:id="rId28"/>
    <p:sldId id="757" r:id="rId29"/>
    <p:sldId id="747" r:id="rId30"/>
    <p:sldId id="660" r:id="rId31"/>
    <p:sldId id="673" r:id="rId32"/>
    <p:sldId id="630" r:id="rId33"/>
    <p:sldId id="670" r:id="rId34"/>
    <p:sldId id="668" r:id="rId35"/>
    <p:sldId id="751" r:id="rId36"/>
    <p:sldId id="748" r:id="rId37"/>
    <p:sldId id="74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ACCB69-C2B3-45A8-BAA9-AD1E5375EA6E}">
          <p14:sldIdLst>
            <p14:sldId id="516"/>
            <p14:sldId id="752"/>
            <p14:sldId id="723"/>
            <p14:sldId id="762"/>
            <p14:sldId id="551"/>
            <p14:sldId id="358"/>
            <p14:sldId id="763"/>
            <p14:sldId id="711"/>
            <p14:sldId id="357"/>
            <p14:sldId id="265"/>
            <p14:sldId id="721"/>
            <p14:sldId id="754"/>
            <p14:sldId id="286"/>
            <p14:sldId id="288"/>
            <p14:sldId id="300"/>
            <p14:sldId id="290"/>
            <p14:sldId id="769"/>
            <p14:sldId id="767"/>
            <p14:sldId id="287"/>
            <p14:sldId id="669"/>
            <p14:sldId id="631"/>
            <p14:sldId id="676"/>
            <p14:sldId id="667"/>
            <p14:sldId id="757"/>
            <p14:sldId id="747"/>
            <p14:sldId id="660"/>
            <p14:sldId id="673"/>
            <p14:sldId id="630"/>
            <p14:sldId id="670"/>
            <p14:sldId id="668"/>
            <p14:sldId id="751"/>
            <p14:sldId id="748"/>
            <p14:sldId id="749"/>
          </p14:sldIdLst>
        </p14:section>
      </p14:sectionLst>
    </p:ext>
    <p:ext uri="{EFAFB233-063F-42B5-8137-9DF3F51BA10A}">
      <p15:sldGuideLst xmlns:p15="http://schemas.microsoft.com/office/powerpoint/2012/main">
        <p15:guide id="2" pos="336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i, Fernanda Neri" initials="MFN" lastIdx="1" clrIdx="0"/>
  <p:cmAuthor id="2" name="Granadeno, Jazmin A." initials="GJA" lastIdx="8" clrIdx="1">
    <p:extLst>
      <p:ext uri="{19B8F6BF-5375-455C-9EA6-DF929625EA0E}">
        <p15:presenceInfo xmlns:p15="http://schemas.microsoft.com/office/powerpoint/2012/main" userId="S::JGRANADENO@mgh.harvard.edu::34ef0453-44b1-4886-9240-44335f652cf5" providerId="AD"/>
      </p:ext>
    </p:extLst>
  </p:cmAuthor>
  <p:cmAuthor id="3" name="Farrar-Muir, Haley" initials="FMH" lastIdx="2" clrIdx="2">
    <p:extLst>
      <p:ext uri="{19B8F6BF-5375-455C-9EA6-DF929625EA0E}">
        <p15:presenceInfo xmlns:p15="http://schemas.microsoft.com/office/powerpoint/2012/main" userId="S::hfarrar@MGH.HARVARD.EDU::6f57a30a-03b9-4d6b-85b7-e89cef3195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1394E3"/>
    <a:srgbClr val="57C424"/>
    <a:srgbClr val="000000"/>
    <a:srgbClr val="003399"/>
    <a:srgbClr val="404040"/>
    <a:srgbClr val="0F1866"/>
    <a:srgbClr val="336699"/>
    <a:srgbClr val="F8D048"/>
    <a:srgbClr val="134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7" autoAdjust="0"/>
    <p:restoredTop sz="50476" autoAdjust="0"/>
  </p:normalViewPr>
  <p:slideViewPr>
    <p:cSldViewPr snapToGrid="0">
      <p:cViewPr varScale="1">
        <p:scale>
          <a:sx n="61" d="100"/>
          <a:sy n="61" d="100"/>
        </p:scale>
        <p:origin x="2464" y="192"/>
      </p:cViewPr>
      <p:guideLst>
        <p:guide pos="336"/>
        <p:guide orient="horz" pos="288"/>
        <p:guide orient="horz"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19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266798-3B62-CE43-B846-1C4E280D1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470F9-1B6B-7C42-ADAE-127DE90D32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87C8F-68F8-4342-8435-0ACCE0E60061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66EE2-465D-304A-B0A4-02ED7488A9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65294-2FBE-B246-94B7-CE5BB3FBD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48436-0F46-CC45-9D20-90AA8168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75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B857-ADF9-4AAB-BC49-9CD111C9EBFD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EA6E-567D-4DA4-AA93-3169FFEF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medicine.com/doi/full/10.2217/cer-2021-007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tateofobesity.org/uploads/2018/10/RWJF_NSCHDataBrief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tateofobesity.org/children1017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7F7C7F1D-7A6B-4DCE-8F22-F81DF6D92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7E545A9-9076-4010-94E0-966EF169EBC1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3AE03118-4BF8-45BA-9A96-1CC0C12A8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6E0A31BE-65A2-40A9-B340-DDE9A5AE3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Suggested Presenter = 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linician champions or practice coach  </a:t>
            </a:r>
            <a:r>
              <a:rPr lang="en-US" alt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C4H is based on a randomized</a:t>
            </a:r>
            <a:r>
              <a:rPr lang="en-US" baseline="0" dirty="0"/>
              <a:t> control trial funded by PCORI. It was a year long trial that included 2-12 year </a:t>
            </a:r>
            <a:r>
              <a:rPr lang="en-US" baseline="0" dirty="0" err="1"/>
              <a:t>olds</a:t>
            </a:r>
            <a:r>
              <a:rPr lang="en-US" baseline="0" dirty="0"/>
              <a:t>. One group received enhanced primary care including clinical decision support tools, educational materials, neighborhood resources for families, and a text messaging program. The other group in the trial had this plus health coaching as well. At the end of the trial, both groups showed changes in BMI and family-centered outcomes.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Reference</a:t>
            </a:r>
            <a:r>
              <a:rPr lang="en-US"/>
              <a:t>: </a:t>
            </a:r>
            <a:endParaRPr lang="en-US" sz="1200" dirty="0">
              <a:effectLst/>
              <a:latin typeface="+mn-lt"/>
              <a:ea typeface="+mn-ea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Simione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M., et al. (2021). Implementation of the Connect for Health pediatric weight management program: study protocol and baseline characteristics. Journal of Comparative Effectiveness Research, 10(11), 881–892.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https://www.futuremedicine.com/doi/full/10.2217/cer-2021-0076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Based on our findings, we have then adapted the program components. [Can insert any site-specific examples]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4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animated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*Note: </a:t>
            </a:r>
            <a:r>
              <a:rPr lang="en-US" dirty="0"/>
              <a:t>optional slide, update with feedback you heard at your site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48364F1D-F0D0-4DB1-A864-0658CBF08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BC0B2728-2229-4E2F-90A9-454C29931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DAE4FF63-ADE4-4C0B-A828-510C7DEEC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73A2DD-FED2-4099-AA2E-0F4ADE7F0BDC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0715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/>
              <a:t>Note</a:t>
            </a:r>
            <a:r>
              <a:rPr lang="en-US" dirty="0"/>
              <a:t>: Please feel free to update with site specific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1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9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7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0000"/>
                </a:solidFill>
              </a:rPr>
              <a:t>Please customize </a:t>
            </a:r>
            <a:r>
              <a:rPr lang="en-US" sz="2800" b="0" dirty="0">
                <a:solidFill>
                  <a:schemeClr val="tx1"/>
                </a:solidFill>
              </a:rPr>
              <a:t>resource</a:t>
            </a:r>
            <a:r>
              <a:rPr lang="en-US" sz="5400" b="0" dirty="0">
                <a:solidFill>
                  <a:srgbClr val="FF0000"/>
                </a:solidFill>
              </a:rPr>
              <a:t> examples to your area!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8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2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26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3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SITES – Please customize with your own EHR screenshots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SITES – Please customize with your own EHR screenshots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0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SITES – Please customize with your own tip 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8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3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6BFA6-2FAD-47A6-ABC9-D35438CA7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MS PGothic" charset="0"/>
              </a:rPr>
              <a:t>SITES – Please</a:t>
            </a:r>
            <a:r>
              <a:rPr lang="en-US" baseline="0" dirty="0">
                <a:ea typeface="MS PGothic" charset="0"/>
              </a:rPr>
              <a:t> customize roll-out across the site</a:t>
            </a:r>
            <a:endParaRPr lang="en-US" dirty="0">
              <a:ea typeface="MS PGothic" charset="0"/>
            </a:endParaRPr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E2903AD-EDA0-974F-BDCD-279AB86F78CD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D87FB6D3-9988-4591-A1C3-3678ACB83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DB72EB-BD21-41A0-8086-D03E04E4EC71}" type="slidenum">
              <a:rPr lang="en-US" altLang="en-US" sz="1200" smtClean="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77F73D5E-73A9-4698-8A91-90D9E2F93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5375" cy="3473450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3769595D-D1AF-41C1-ABC1-C799C6650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Childhood obesity is highly prevalent, spares no age group, and is of consequence;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*Note: Please feel free to update references.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https://media.stateofobesity.org/uploads/2018/10/RWJF_NSCHDataBrief.pdf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https://www.stateofobesity.org/children1017/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b="1" dirty="0"/>
              <a:t>Note</a:t>
            </a:r>
            <a:r>
              <a:rPr lang="en-US" dirty="0"/>
              <a:t>: Please update with site specific information and update references.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Obesity disproportionately affects racial/ethnic minorities;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*Note: Please feel free to update references.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0056D96E-49BC-4AEA-987C-57E32EB2E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8DA6D4-92FD-4CA5-91A9-047A5F651251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09B4A33C-7D8F-4FC0-ACB7-B5EA3C684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" y="714375"/>
            <a:ext cx="6280150" cy="3532188"/>
          </a:xfrm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17C941E-7D9A-4EDA-89A2-EDF953F5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*Note: Please feel free to update references.</a:t>
            </a:r>
          </a:p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7A107A42-5058-4E7E-ABE2-AA81264A66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4313" y="8920163"/>
            <a:ext cx="3079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4317605-1628-4B79-A1EB-3282FE599DB2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C9887AE1-F7D1-4A31-9663-FDA475D80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62688" cy="3522662"/>
          </a:xfrm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F7DD6BE-B97F-4290-809C-B9117CD53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7123" rIns="94244" bIns="47123"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0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96B060-3102-4CEA-A589-D3946142B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</p:spPr>
        <p:txBody>
          <a:bodyPr lIns="121893" tIns="60948" rIns="121893" bIns="60948"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3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3"/>
            <a:ext cx="10668000" cy="2057400"/>
          </a:xfrm>
        </p:spPr>
        <p:txBody>
          <a:bodyPr/>
          <a:lstStyle>
            <a:lvl1pPr>
              <a:defRPr sz="7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D8C2D-50E7-43BA-9E22-2DE06521E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90" y="6421577"/>
            <a:ext cx="2451595" cy="28402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624FE72-FC16-4FB8-B1BB-100CDEDD2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41" y="5400032"/>
            <a:ext cx="3273593" cy="13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531D8-6D48-4105-A9DC-B3945F63A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1" y="6392999"/>
            <a:ext cx="2451595" cy="2840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B985C-034F-42D4-AB79-696262B3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01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3C5E-BE43-46E8-A6C7-7696409DA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8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591636" cy="1066800"/>
          </a:xfrm>
        </p:spPr>
        <p:txBody>
          <a:bodyPr>
            <a:normAutofit/>
          </a:bodyPr>
          <a:lstStyle>
            <a:lvl1pPr>
              <a:defRPr sz="3800">
                <a:solidFill>
                  <a:srgbClr val="003399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5890C6-2691-453F-B7A3-037737567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01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3C5E-BE43-46E8-A6C7-7696409DA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8C7E4-F2F9-4AA1-9EF9-13F7A2DF5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1" y="6392999"/>
            <a:ext cx="2451595" cy="284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3FF31-1EC7-41A3-AC92-BE03EE0D79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5" y="6322047"/>
            <a:ext cx="4012210" cy="3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3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4CE7-3888-4C2B-A35C-6B92F593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4E9AA32-87F5-4132-9EC5-AA20322AF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5B060-B103-4E0D-8F88-A4AC36085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1" y="6392999"/>
            <a:ext cx="2451595" cy="284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76244-CB4E-4EDF-9A85-2BF35E129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5" y="6322047"/>
            <a:ext cx="4012210" cy="3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Acc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AC7C6-EE01-40D7-81D6-9E2FFB5EFB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1" y="6392999"/>
            <a:ext cx="2451595" cy="284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1C4C1F-8F9A-4844-9FAB-169EEA36FE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5" y="6322047"/>
            <a:ext cx="4012210" cy="3549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E0F02-FEB9-494B-A623-9A18BBD7F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01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3C5E-BE43-46E8-A6C7-7696409DA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26F75-F359-4343-8F83-9512EC9BD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41" y="6392999"/>
            <a:ext cx="2451595" cy="284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79F4C-432B-4309-8BC8-AE69D59AC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5" y="6322047"/>
            <a:ext cx="4012210" cy="35497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8EA88C-E651-43C6-83DB-6D2293580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01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3C5E-BE43-46E8-A6C7-7696409DA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3848-74B8-4CA9-8D99-BC347E2C0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01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3C5E-BE43-46E8-A6C7-7696409DA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33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8D04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4hprogram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54DE232-87A4-4FB9-9315-B6E997ECF9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94233"/>
            <a:ext cx="11379200" cy="19812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600"/>
              </a:spcAft>
            </a:pPr>
            <a:br>
              <a:rPr lang="en-US" altLang="en-US" sz="4800" dirty="0"/>
            </a:br>
            <a:r>
              <a:rPr lang="en-US" altLang="en-US" sz="5333" i="1" dirty="0">
                <a:solidFill>
                  <a:schemeClr val="bg1"/>
                </a:solidFill>
                <a:latin typeface="Calibri" panose="020F0502020204030204" pitchFamily="34" charset="0"/>
              </a:rPr>
              <a:t>Connect for Health</a:t>
            </a:r>
            <a:br>
              <a:rPr lang="en-US" altLang="en-US" sz="5333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Pediatric Weight Management Program </a:t>
            </a:r>
            <a:br>
              <a:rPr lang="en-US" altLang="en-US" sz="4267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5333" dirty="0">
                <a:solidFill>
                  <a:schemeClr val="bg1"/>
                </a:solidFill>
                <a:latin typeface="Calibri" panose="020F0502020204030204" pitchFamily="34" charset="0"/>
              </a:rPr>
              <a:t>Clinician and Staff Training for Launch</a:t>
            </a:r>
            <a:endParaRPr lang="en-US" altLang="en-US" sz="5333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6110B6D-D7AB-4396-A16C-FC29FBD7A7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200" y="3414184"/>
            <a:ext cx="11988800" cy="1981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altLang="en-US" sz="3200" b="0" i="0" dirty="0">
                <a:solidFill>
                  <a:schemeClr val="bg1"/>
                </a:solidFill>
                <a:latin typeface="Calibri" panose="020F0502020204030204" pitchFamily="34" charset="0"/>
              </a:rPr>
              <a:t>[Presenter]</a:t>
            </a:r>
          </a:p>
          <a:p>
            <a:pPr algn="ctr" eaLnBrk="1" hangingPunct="1">
              <a:spcAft>
                <a:spcPct val="0"/>
              </a:spcAft>
              <a:buFont typeface="Times" panose="02020603050405020304" pitchFamily="18" charset="0"/>
              <a:buNone/>
            </a:pPr>
            <a:r>
              <a:rPr lang="en-US" altLang="en-US" b="0" i="0" dirty="0">
                <a:solidFill>
                  <a:schemeClr val="bg1"/>
                </a:solidFill>
                <a:latin typeface="Calibri" panose="020F0502020204030204" pitchFamily="34" charset="0"/>
              </a:rPr>
              <a:t>[Date]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endParaRPr lang="en-US" altLang="en-US" sz="267" b="0" i="0" dirty="0">
              <a:latin typeface="Calibri" panose="020F0502020204030204" pitchFamily="34" charset="0"/>
            </a:endParaRPr>
          </a:p>
          <a:p>
            <a:pPr algn="ctr" eaLnBrk="1" hangingPunct="1">
              <a:buFont typeface="Times" panose="02020603050405020304" pitchFamily="18" charset="0"/>
              <a:buNone/>
            </a:pPr>
            <a:endParaRPr lang="en-US" altLang="en-US" sz="3333" b="0" dirty="0">
              <a:latin typeface="Calibri" panose="020F0502020204030204" pitchFamily="34" charset="0"/>
            </a:endParaRPr>
          </a:p>
          <a:p>
            <a:pPr algn="ctr" eaLnBrk="1" hangingPunct="1">
              <a:buFont typeface="Times" panose="02020603050405020304" pitchFamily="18" charset="0"/>
              <a:buNone/>
            </a:pPr>
            <a:endParaRPr lang="en-US" altLang="en-US" sz="3467" b="0" i="0" dirty="0">
              <a:latin typeface="Calibri" panose="020F0502020204030204" pitchFamily="34" charset="0"/>
            </a:endParaRPr>
          </a:p>
          <a:p>
            <a:pPr algn="ctr" eaLnBrk="1" hangingPunct="1">
              <a:buFont typeface="Times" panose="02020603050405020304" pitchFamily="18" charset="0"/>
              <a:buNone/>
            </a:pPr>
            <a:endParaRPr lang="en-US" altLang="en-US" sz="3467" b="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endParaRPr lang="en-US" alt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BF06F-5BD9-4A66-BC32-C5F9801647E4}"/>
              </a:ext>
            </a:extLst>
          </p:cNvPr>
          <p:cNvSpPr txBox="1"/>
          <p:nvPr/>
        </p:nvSpPr>
        <p:spPr>
          <a:xfrm>
            <a:off x="381000" y="5325103"/>
            <a:ext cx="30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Note</a:t>
            </a:r>
            <a:r>
              <a:rPr lang="en-US" dirty="0"/>
              <a:t>: Please use this presentation as a template and feel free to update with site specific information and updated references.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890DD859-243E-4164-9DB5-0C1502C53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Role of Pediatric Primary Care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44CA8DC-C7F6-4A91-AB1A-8456DBD88D5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06400" y="1066800"/>
            <a:ext cx="11277600" cy="4173098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The primary care setting offers unique opportunities to intervene for children at risk for obesity and its complications. </a:t>
            </a:r>
          </a:p>
          <a:p>
            <a:pPr>
              <a:spcAft>
                <a:spcPts val="2400"/>
              </a:spcAft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Regular visits during childhood allow both detection of elevated body mass index (BMI) levels and offer opportunities for prevention and treatment. </a:t>
            </a:r>
          </a:p>
          <a:p>
            <a:pPr>
              <a:spcAft>
                <a:spcPts val="2400"/>
              </a:spcAft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The continuity of the pediatrician/family relationship, embodied in the concept of the “medical home,” has been associated with increased parental satisfaction, particularly on measures of patient-doctor communication. 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</a:p>
          <a:p>
            <a:pPr>
              <a:spcAft>
                <a:spcPts val="2400"/>
              </a:spcAft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B8305-BD7B-4624-8CD6-FA18988B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5359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11FA5600-5DB2-4045-8590-437ECE334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What is the role of the Primary Care Physician?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9CB1-F811-4B6B-B68D-035D03738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50" y="904873"/>
            <a:ext cx="11277600" cy="52498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Screen for elevated body mass index (BMI)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Use evidence based guidelines for management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Laboratory evaluation as needed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Provide counseling (nutrition/activity/sleep/social-emotional wellness)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Refer for treatment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Make a plan for follow-up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dirty="0"/>
              <a:t>This project aims to help with these guidelines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462BC-DFAE-4D33-B03F-818687BBC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162492"/>
            <a:ext cx="11277600" cy="494059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/>
              <a:t> Introductions</a:t>
            </a:r>
          </a:p>
          <a:p>
            <a:pPr>
              <a:buClrTx/>
            </a:pPr>
            <a:r>
              <a:rPr lang="en-US" b="1" dirty="0"/>
              <a:t> Main Points for Discussion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dirty="0"/>
              <a:t>Setting the Stage: Summary of Evidence and Trends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b="1" i="1" dirty="0"/>
              <a:t>Connect for Health </a:t>
            </a:r>
            <a:r>
              <a:rPr lang="en-US" sz="2800" b="1" dirty="0"/>
              <a:t>randomized controlled trial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b="1" dirty="0"/>
              <a:t>Current goals of </a:t>
            </a:r>
            <a:r>
              <a:rPr lang="en-US" sz="2800" b="1" i="1" dirty="0"/>
              <a:t>Connect for Health </a:t>
            </a:r>
            <a:r>
              <a:rPr lang="en-US" sz="2800" b="1" dirty="0"/>
              <a:t>implementation project 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i="1" dirty="0"/>
              <a:t>Connect for Health </a:t>
            </a:r>
            <a:r>
              <a:rPr lang="en-US" sz="2800" dirty="0"/>
              <a:t>bundle </a:t>
            </a:r>
          </a:p>
          <a:p>
            <a:pPr marL="1435100" lvl="2" indent="-4064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Family-facing tools</a:t>
            </a:r>
          </a:p>
          <a:p>
            <a:pPr marL="1435100" lvl="2" indent="-4064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Clinician-facing tools</a:t>
            </a:r>
          </a:p>
          <a:p>
            <a:pPr>
              <a:buClrTx/>
            </a:pPr>
            <a:r>
              <a:rPr lang="en-US" dirty="0"/>
              <a:t>Questions and Discussion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3DF4B-5D0C-4B4A-BA00-7CCBF1387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41FD0-B17F-4E82-B003-298C295A2C49}"/>
              </a:ext>
            </a:extLst>
          </p:cNvPr>
          <p:cNvSpPr txBox="1">
            <a:spLocks/>
          </p:cNvSpPr>
          <p:nvPr/>
        </p:nvSpPr>
        <p:spPr>
          <a:xfrm>
            <a:off x="406400" y="338666"/>
            <a:ext cx="11591636" cy="728133"/>
          </a:xfrm>
          <a:prstGeom prst="rect">
            <a:avLst/>
          </a:prstGeom>
          <a:ln>
            <a:solidFill>
              <a:srgbClr val="00669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3399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altLang="en-US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1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86719"/>
              </p:ext>
            </p:extLst>
          </p:nvPr>
        </p:nvGraphicFramePr>
        <p:xfrm>
          <a:off x="6327987" y="266700"/>
          <a:ext cx="5385780" cy="5912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8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13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Connect for Health</a:t>
                      </a:r>
                      <a:endParaRPr lang="en-US" sz="22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68572" marR="68572" marT="34256" marB="34256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2200" dirty="0"/>
                        <a:t>Randomized trial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78">
                <a:tc>
                  <a:txBody>
                    <a:bodyPr/>
                    <a:lstStyle/>
                    <a:p>
                      <a:r>
                        <a:rPr lang="en-US" sz="2200" dirty="0"/>
                        <a:t>2-12 year-olds with overweight or obesity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2200" dirty="0"/>
                        <a:t>6 pediatric offices in MA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2200" dirty="0"/>
                        <a:t>721 children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2200" dirty="0"/>
                        <a:t>1 year duration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659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200" dirty="0"/>
                        <a:t>Intervention Components: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Electronic</a:t>
                      </a:r>
                      <a:r>
                        <a:rPr lang="en-US" sz="2200" baseline="0" dirty="0"/>
                        <a:t> decision support;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Behavior change materials;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Text messaging;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Neighborhood resources;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Health Coaching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7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Outcomes: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Changes in BMI z-score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Child quality of life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Behavioral change</a:t>
                      </a:r>
                      <a:endParaRPr lang="en-US" sz="2200" dirty="0">
                        <a:latin typeface="Calibri" pitchFamily="34" charset="0"/>
                      </a:endParaRPr>
                    </a:p>
                  </a:txBody>
                  <a:tcPr marL="68572" marR="68572" marT="34256" marB="3425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7596" y="1715797"/>
            <a:ext cx="5864014" cy="4743265"/>
            <a:chOff x="5472163" y="1052029"/>
            <a:chExt cx="4953760" cy="4048137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352" y="1052029"/>
              <a:ext cx="4369571" cy="387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5905982" y="2008736"/>
              <a:ext cx="12728" cy="2159227"/>
            </a:xfrm>
            <a:prstGeom prst="straightConnector1">
              <a:avLst/>
            </a:prstGeom>
            <a:ln w="38100">
              <a:solidFill>
                <a:srgbClr val="00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72163" y="1518548"/>
              <a:ext cx="442002" cy="23891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200" dirty="0"/>
                <a:t>Decrease in BMI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56352" y="4811227"/>
              <a:ext cx="2868016" cy="28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Taveras et al., 2017, JAMA Peds</a:t>
              </a:r>
            </a:p>
          </p:txBody>
        </p:sp>
      </p:grp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1AEFE5-D0D0-43F5-9D07-7393C9942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20" y="166588"/>
            <a:ext cx="3663707" cy="14960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E165F-F062-4C61-B9D5-5840FD78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018" y="6290634"/>
            <a:ext cx="2743200" cy="365125"/>
          </a:xfrm>
        </p:spPr>
        <p:txBody>
          <a:bodyPr/>
          <a:lstStyle/>
          <a:p>
            <a:pPr>
              <a:defRPr/>
            </a:pPr>
            <a:fld id="{A4E9AA32-87F5-4132-9EC5-AA20322AF04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0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" y="180975"/>
            <a:ext cx="11714018" cy="873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rgbClr val="006699"/>
                </a:solidFill>
              </a:rPr>
              <a:t>Evaluation of Implementation </a:t>
            </a:r>
            <a:r>
              <a:rPr lang="en-US" dirty="0">
                <a:solidFill>
                  <a:srgbClr val="006699"/>
                </a:solidFill>
              </a:rPr>
              <a:t>and effectiveness of the </a:t>
            </a:r>
            <a:br>
              <a:rPr lang="en-US" dirty="0">
                <a:solidFill>
                  <a:srgbClr val="006699"/>
                </a:solidFill>
              </a:rPr>
            </a:br>
            <a:r>
              <a:rPr lang="en-US" sz="3800" dirty="0">
                <a:solidFill>
                  <a:srgbClr val="006699"/>
                </a:solidFill>
              </a:rPr>
              <a:t>Connect for Health across 4 health systems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97277" y="1294324"/>
            <a:ext cx="11277600" cy="4613849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dirty="0"/>
              <a:t>Research initiative was funded by the Patient-Centered Outcomes Research Institute (PCORI) and the National Institutes of Health (NIH).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Implemented and evaluated in three different states that served diverse patient populations.</a:t>
            </a:r>
          </a:p>
          <a:p>
            <a:pPr lvl="1">
              <a:buClrTx/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Denver Health in Colorado (9 practices)</a:t>
            </a:r>
          </a:p>
          <a:p>
            <a:pPr lvl="1">
              <a:buClrTx/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Prisma Health in South Carolina (7 practices)</a:t>
            </a:r>
          </a:p>
          <a:p>
            <a:pPr lvl="1">
              <a:buClrTx/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Massachusetts General Hospital – Massachusetts (6 practices)</a:t>
            </a:r>
          </a:p>
          <a:p>
            <a:pPr lvl="1">
              <a:buClrTx/>
              <a:buFont typeface="Times" pitchFamily="2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Boston Medical Center – Massachusetts (1 practice)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Clinician and family-facing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For families: Text messaging, educational handouts, community resources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For clinicians: EHR best practice alerts, access to education materials for families, and weight management trainings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Adapted and appropriate for telehealth use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Outcomes of C4H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Changes in BMI, family experience of care, implementation outcomes</a:t>
            </a:r>
          </a:p>
          <a:p>
            <a:pPr lvl="1">
              <a:buClrTx/>
              <a:buFont typeface="Times" pitchFamily="2" charset="0"/>
              <a:buChar char="•"/>
              <a:defRPr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D4703-98F9-4BFB-A70A-B863C9798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5A96C-2487-4B1C-926C-0B3C8F60798F}"/>
              </a:ext>
            </a:extLst>
          </p:cNvPr>
          <p:cNvSpPr txBox="1"/>
          <p:nvPr/>
        </p:nvSpPr>
        <p:spPr>
          <a:xfrm>
            <a:off x="996697" y="6014664"/>
            <a:ext cx="9491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</a:rPr>
              <a:t>Simione et al., 2021, J. Comp. Eff. Res.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83A5F-E269-4942-AA75-922ADB0F8EEB}"/>
              </a:ext>
            </a:extLst>
          </p:cNvPr>
          <p:cNvCxnSpPr>
            <a:cxnSpLocks/>
          </p:cNvCxnSpPr>
          <p:nvPr/>
        </p:nvCxnSpPr>
        <p:spPr>
          <a:xfrm>
            <a:off x="284018" y="5956299"/>
            <a:ext cx="11668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2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2" y="101600"/>
            <a:ext cx="11591636" cy="1066800"/>
          </a:xfrm>
        </p:spPr>
        <p:txBody>
          <a:bodyPr>
            <a:noAutofit/>
          </a:bodyPr>
          <a:lstStyle/>
          <a:p>
            <a:r>
              <a:rPr lang="en-US" dirty="0"/>
              <a:t>W</a:t>
            </a:r>
            <a:r>
              <a:rPr lang="en-US" sz="3800" dirty="0">
                <a:solidFill>
                  <a:srgbClr val="003399"/>
                </a:solidFill>
              </a:rPr>
              <a:t>e have optimized and </a:t>
            </a:r>
            <a:r>
              <a:rPr lang="en-US" dirty="0"/>
              <a:t>a</a:t>
            </a:r>
            <a:r>
              <a:rPr lang="en-US" sz="3800" dirty="0">
                <a:solidFill>
                  <a:srgbClr val="003399"/>
                </a:solidFill>
              </a:rPr>
              <a:t>dapted the </a:t>
            </a:r>
            <a:r>
              <a:rPr lang="en-US" sz="3800" i="1" dirty="0">
                <a:solidFill>
                  <a:srgbClr val="003399"/>
                </a:solidFill>
              </a:rPr>
              <a:t>Connect for Health </a:t>
            </a:r>
            <a:r>
              <a:rPr lang="en-US" sz="3800" dirty="0">
                <a:solidFill>
                  <a:srgbClr val="003399"/>
                </a:solidFill>
              </a:rPr>
              <a:t>at our </a:t>
            </a:r>
            <a:r>
              <a:rPr lang="en-US" dirty="0"/>
              <a:t>site</a:t>
            </a:r>
            <a:r>
              <a:rPr lang="en-US" sz="38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55453" y="1066252"/>
            <a:ext cx="9886403" cy="515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7D9E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8CD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sz="2800" dirty="0">
                <a:solidFill>
                  <a:schemeClr val="tx1"/>
                </a:solidFill>
              </a:rPr>
              <a:t>Thinking about sustainability from day one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successful, program is here to stay  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>
                <a:solidFill>
                  <a:schemeClr val="tx1"/>
                </a:solidFill>
              </a:rPr>
              <a:t>Customizing the program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Electronic health record (EHR) tools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Patient educational materials and text messaging program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Clinician training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Community based resources</a:t>
            </a:r>
          </a:p>
          <a:p>
            <a:pPr marL="457200" lvl="1" indent="0">
              <a:buClrTx/>
              <a:buSzPct val="7500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1DEEF-6356-476F-9655-D6A6884BA71D}"/>
              </a:ext>
            </a:extLst>
          </p:cNvPr>
          <p:cNvSpPr txBox="1"/>
          <p:nvPr/>
        </p:nvSpPr>
        <p:spPr>
          <a:xfrm>
            <a:off x="8371643" y="1633491"/>
            <a:ext cx="32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Add examples of how you have customized at your site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60585-CB67-4D3A-8C1C-46BEBB4E3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1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rgbClr val="003399"/>
                </a:solidFill>
              </a:rPr>
              <a:t>Example of how optimizing and adapting </a:t>
            </a:r>
            <a:r>
              <a:rPr lang="en-US" sz="3800" i="1" dirty="0">
                <a:solidFill>
                  <a:srgbClr val="003399"/>
                </a:solidFill>
              </a:rPr>
              <a:t>Connect for Health: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406399" y="1012251"/>
            <a:ext cx="11277600" cy="417309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Clinician interviews &amp; parent surveys</a:t>
            </a:r>
          </a:p>
          <a:p>
            <a:pPr marL="0" indent="0">
              <a:buClrTx/>
              <a:buNone/>
            </a:pPr>
            <a:endParaRPr lang="en-US" sz="200" dirty="0"/>
          </a:p>
          <a:p>
            <a:pPr lvl="1">
              <a:buClrTx/>
            </a:pPr>
            <a:r>
              <a:rPr lang="en-US" sz="2200" dirty="0"/>
              <a:t>Assessed needs, perspectives, preferences, and barriers and facilitators to program uptake </a:t>
            </a:r>
          </a:p>
          <a:p>
            <a:pPr marL="457200" lvl="1" indent="0">
              <a:buClrTx/>
              <a:buNone/>
            </a:pPr>
            <a:endParaRPr lang="en-US" dirty="0"/>
          </a:p>
        </p:txBody>
      </p:sp>
      <p:sp>
        <p:nvSpPr>
          <p:cNvPr id="7" name="Speech Bubble: Rectangle with Corners Rounded 6"/>
          <p:cNvSpPr/>
          <p:nvPr/>
        </p:nvSpPr>
        <p:spPr>
          <a:xfrm>
            <a:off x="5785619" y="3400895"/>
            <a:ext cx="3809173" cy="2310107"/>
          </a:xfrm>
          <a:prstGeom prst="wedgeRoundRectCallout">
            <a:avLst>
              <a:gd name="adj1" fmla="val -58949"/>
              <a:gd name="adj2" fmla="val -75165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“This is an area that is very frustrating for me because I feel that we don’t have adequate support for caring for these patients”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5940809" y="3622528"/>
            <a:ext cx="3809173" cy="2541277"/>
          </a:xfrm>
          <a:prstGeom prst="wedgeRoundRectCallout">
            <a:avLst>
              <a:gd name="adj1" fmla="val -58949"/>
              <a:gd name="adj2" fmla="val -75165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</a:t>
            </a:r>
            <a:r>
              <a:rPr lang="en-US" sz="2000" dirty="0">
                <a:solidFill>
                  <a:schemeClr val="bg1"/>
                </a:solidFill>
              </a:rPr>
              <a:t>Things that are relevant in a variety of different cultural contexts like Hispanic families or families from Asian or Indian backgrounds. Broadening the examples of foods that I give would also help.</a:t>
            </a:r>
            <a:r>
              <a:rPr lang="en-US" sz="2000" dirty="0"/>
              <a:t>”</a:t>
            </a: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5964024" y="3739249"/>
            <a:ext cx="3809173" cy="2541277"/>
          </a:xfrm>
          <a:prstGeom prst="wedgeRoundRectCallout">
            <a:avLst>
              <a:gd name="adj1" fmla="val -60404"/>
              <a:gd name="adj2" fmla="val -76255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“Some of our Best Practice Alerts - the ones that are part of the screen so you can see they’re there, but they’re not obtrusive and they allow you to act on them at any time. I think those are helpful potentially.”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D14B6-DF5E-4039-A313-BB31F1984564}"/>
              </a:ext>
            </a:extLst>
          </p:cNvPr>
          <p:cNvCxnSpPr/>
          <p:nvPr/>
        </p:nvCxnSpPr>
        <p:spPr>
          <a:xfrm>
            <a:off x="-2148676" y="1755984"/>
            <a:ext cx="0" cy="4033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71DF7C-21B8-4CAC-AA8D-F94DCEEAE782}"/>
              </a:ext>
            </a:extLst>
          </p:cNvPr>
          <p:cNvSpPr/>
          <p:nvPr/>
        </p:nvSpPr>
        <p:spPr>
          <a:xfrm>
            <a:off x="314572" y="2305718"/>
            <a:ext cx="5827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Feedback we heard</a:t>
            </a:r>
          </a:p>
          <a:p>
            <a:endParaRPr lang="en-US" sz="1000" dirty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200" dirty="0"/>
              <a:t>Clinicians wanted resources to address pediatric weight management and preferred tools that were culturally appropriate and enhanced patient care without disrupting workflow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95383-BD1F-4CCB-A600-BD83A42627F6}"/>
              </a:ext>
            </a:extLst>
          </p:cNvPr>
          <p:cNvSpPr txBox="1"/>
          <p:nvPr/>
        </p:nvSpPr>
        <p:spPr>
          <a:xfrm>
            <a:off x="336017" y="5185349"/>
            <a:ext cx="3360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optional slide, update with feedback you heard at your site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5FA7AB-A42E-4F75-818D-E6078145D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89FF69-4A71-4CF4-AF38-445CAF94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0"/>
            <a:ext cx="12053455" cy="10668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3399"/>
                </a:solidFill>
              </a:rPr>
              <a:t>Optimizing and Adapting </a:t>
            </a:r>
            <a:r>
              <a:rPr lang="en-US" sz="3800" i="1" dirty="0">
                <a:solidFill>
                  <a:srgbClr val="003399"/>
                </a:solidFill>
              </a:rPr>
              <a:t>Connect for Health: </a:t>
            </a:r>
            <a:r>
              <a:rPr lang="en-US" sz="3800" u="sng" dirty="0">
                <a:solidFill>
                  <a:srgbClr val="003399"/>
                </a:solidFill>
              </a:rPr>
              <a:t>Parent Surveys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E575E-E16C-47A0-B171-2897C911791E}"/>
              </a:ext>
            </a:extLst>
          </p:cNvPr>
          <p:cNvSpPr txBox="1"/>
          <p:nvPr/>
        </p:nvSpPr>
        <p:spPr>
          <a:xfrm>
            <a:off x="131617" y="896952"/>
            <a:ext cx="59643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i="1" dirty="0"/>
              <a:t>How important is it to you that your child's provider talk about a plan to help your child get to a healthy weight?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93% stated “extremely important” or “very important”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54A7-1A89-4687-A3F0-C0E7E2531D0D}"/>
              </a:ext>
            </a:extLst>
          </p:cNvPr>
          <p:cNvSpPr txBox="1"/>
          <p:nvPr/>
        </p:nvSpPr>
        <p:spPr>
          <a:xfrm>
            <a:off x="6019802" y="890980"/>
            <a:ext cx="59990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i="1" dirty="0"/>
              <a:t>How helpful do you think text messages with tips about making behavior changes would be?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74% stated “very helpful”;</a:t>
            </a:r>
          </a:p>
          <a:p>
            <a:pPr lvl="2"/>
            <a:r>
              <a:rPr lang="en-US" sz="2600" dirty="0"/>
              <a:t> 22% “somewhat helpful”</a:t>
            </a:r>
          </a:p>
          <a:p>
            <a:pPr lvl="2"/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Preferred method for sending messages with tips about behavior changes:</a:t>
            </a:r>
          </a:p>
          <a:p>
            <a:r>
              <a:rPr lang="en-US" sz="2600" dirty="0"/>
              <a:t>	1. Text messaging 	2. Email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07221-9C79-4D33-BD14-09B90AEFAE4E}"/>
              </a:ext>
            </a:extLst>
          </p:cNvPr>
          <p:cNvSpPr txBox="1"/>
          <p:nvPr/>
        </p:nvSpPr>
        <p:spPr>
          <a:xfrm>
            <a:off x="131617" y="5230630"/>
            <a:ext cx="9047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Three most preferred ways of receiving educational handouts:</a:t>
            </a:r>
          </a:p>
          <a:p>
            <a:pPr lvl="2"/>
            <a:r>
              <a:rPr lang="en-US" sz="2600" dirty="0"/>
              <a:t>1. Printed 	2. Texted 	3. Emailed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D5945-448F-4DCB-9736-C71534A704E1}"/>
              </a:ext>
            </a:extLst>
          </p:cNvPr>
          <p:cNvSpPr txBox="1"/>
          <p:nvPr/>
        </p:nvSpPr>
        <p:spPr>
          <a:xfrm>
            <a:off x="173181" y="3137749"/>
            <a:ext cx="59228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i="1" dirty="0"/>
              <a:t>How important is it to you that your child's provider gives you a plan to help your child get to a healthy weight?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91% stated “extremely important” or “very important”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E1F44-99BC-436C-8736-35E9B2CD3DE0}"/>
              </a:ext>
            </a:extLst>
          </p:cNvPr>
          <p:cNvSpPr txBox="1"/>
          <p:nvPr/>
        </p:nvSpPr>
        <p:spPr>
          <a:xfrm>
            <a:off x="9497773" y="4874631"/>
            <a:ext cx="269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optional slide, update with feedback you heard at your site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794AB-AAA9-4F95-8CF9-E8B4C39EF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Content Placeholder 6">
            <a:extLst>
              <a:ext uri="{FF2B5EF4-FFF2-40B4-BE49-F238E27FC236}">
                <a16:creationId xmlns:a16="http://schemas.microsoft.com/office/drawing/2014/main" id="{E7EEB1FE-793D-4BE7-9CEA-E94701AAE79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018" y="1012842"/>
            <a:ext cx="11277600" cy="417309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ClrTx/>
            </a:pPr>
            <a:r>
              <a:rPr lang="en-US" altLang="en-US" dirty="0"/>
              <a:t>De-emphasize weight/BMI goal; focus instead on outcomes of interest to parents and children:</a:t>
            </a:r>
          </a:p>
          <a:p>
            <a:pPr lvl="1">
              <a:spcAft>
                <a:spcPts val="800"/>
              </a:spcAft>
              <a:buClrTx/>
            </a:pPr>
            <a:r>
              <a:rPr lang="en-US" altLang="en-US" dirty="0"/>
              <a:t>Child doing well in school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decrease screen time and read more</a:t>
            </a:r>
          </a:p>
          <a:p>
            <a:pPr lvl="1">
              <a:spcAft>
                <a:spcPts val="800"/>
              </a:spcAft>
              <a:buClrTx/>
            </a:pPr>
            <a:r>
              <a:rPr lang="en-US" altLang="en-US" dirty="0"/>
              <a:t>Fit into size 12 clothing to be able to avoid plus-size store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cut out sugary drinks</a:t>
            </a:r>
          </a:p>
          <a:p>
            <a:pPr lvl="1">
              <a:spcAft>
                <a:spcPts val="800"/>
              </a:spcAft>
              <a:buClrTx/>
            </a:pPr>
            <a:r>
              <a:rPr lang="en-US" altLang="en-US" dirty="0"/>
              <a:t>Organized, functional household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Keep routines, schedules, plan ahead </a:t>
            </a:r>
          </a:p>
          <a:p>
            <a:pPr lvl="1">
              <a:spcAft>
                <a:spcPts val="800"/>
              </a:spcAft>
              <a:buClrTx/>
            </a:pPr>
            <a:r>
              <a:rPr lang="en-US" altLang="en-US" dirty="0"/>
              <a:t>Good behavior, attention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get more sleep, earlier to bed</a:t>
            </a:r>
          </a:p>
          <a:p>
            <a:pPr>
              <a:spcAft>
                <a:spcPts val="800"/>
              </a:spcAft>
              <a:buClrTx/>
            </a:pPr>
            <a:r>
              <a:rPr lang="en-US" altLang="en-US" dirty="0"/>
              <a:t>Empower parents to be the “policy-makers” and leaders in their own homes; </a:t>
            </a:r>
          </a:p>
          <a:p>
            <a:pPr lvl="1">
              <a:spcAft>
                <a:spcPts val="800"/>
              </a:spcAft>
              <a:buClrTx/>
            </a:pPr>
            <a:r>
              <a:rPr lang="en-US" altLang="en-US" dirty="0"/>
              <a:t>They create (and enforce) “house” rules on screen time, bedtime, homework, physical activity, snacking, caffeinated beverages, and eating in front of TVs.</a:t>
            </a:r>
          </a:p>
          <a:p>
            <a:pPr marL="457200" lvl="1" indent="0">
              <a:spcAft>
                <a:spcPts val="800"/>
              </a:spcAft>
              <a:buNone/>
            </a:pPr>
            <a:endParaRPr lang="en-US" altLang="en-US" dirty="0"/>
          </a:p>
          <a:p>
            <a:pPr marL="914400" lvl="2" indent="0">
              <a:spcAft>
                <a:spcPts val="800"/>
              </a:spcAft>
              <a:buNone/>
            </a:pPr>
            <a:endParaRPr lang="en-US" altLang="en-US" sz="2800" dirty="0"/>
          </a:p>
        </p:txBody>
      </p:sp>
      <p:sp>
        <p:nvSpPr>
          <p:cNvPr id="209923" name="TextBox 1">
            <a:extLst>
              <a:ext uri="{FF2B5EF4-FFF2-40B4-BE49-F238E27FC236}">
                <a16:creationId xmlns:a16="http://schemas.microsoft.com/office/drawing/2014/main" id="{2BE5C301-9B20-4A00-A364-51248B03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18" y="180975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What matters to parents and families?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1F741-7611-401A-991D-FFCBB0A23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5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i="1" dirty="0"/>
              <a:t>Connect for Health </a:t>
            </a:r>
            <a:r>
              <a:rPr lang="en-US" sz="3800" dirty="0"/>
              <a:t>Bundle </a:t>
            </a:r>
            <a:r>
              <a:rPr lang="en-US" sz="3800" i="1" u="sng" dirty="0"/>
              <a:t>for families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5520" y="1320066"/>
            <a:ext cx="3386138" cy="51641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Times" pitchFamily="2" charset="0"/>
              <a:buNone/>
              <a:defRPr/>
            </a:pPr>
            <a:r>
              <a:rPr lang="en-US" sz="2800" b="1" u="sng" dirty="0">
                <a:latin typeface="Calibri" panose="020F0502020204030204" pitchFamily="34" charset="0"/>
              </a:rPr>
              <a:t>Family materials</a:t>
            </a:r>
            <a:endParaRPr lang="en-US" sz="28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ClrTx/>
              <a:buFont typeface="Times" pitchFamily="2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Educational materials to support behavior change self-management;</a:t>
            </a:r>
          </a:p>
          <a:p>
            <a:pPr>
              <a:lnSpc>
                <a:spcPct val="100000"/>
              </a:lnSpc>
              <a:buClrTx/>
              <a:buFont typeface="Times" pitchFamily="2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Text messages;</a:t>
            </a:r>
          </a:p>
          <a:p>
            <a:pPr>
              <a:lnSpc>
                <a:spcPct val="100000"/>
              </a:lnSpc>
              <a:buClrTx/>
              <a:buFont typeface="Times" pitchFamily="2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Connections to resources.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ClrTx/>
              <a:buFont typeface="Times" pitchFamily="2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Available in English &amp; Spanish.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www.purposelaunch.com/wp-content/uploads/2010/05/iphone-3gs-bk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7540060" y="1584958"/>
            <a:ext cx="883632" cy="17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llout: Bent Line 12"/>
          <p:cNvSpPr/>
          <p:nvPr/>
        </p:nvSpPr>
        <p:spPr>
          <a:xfrm>
            <a:off x="9799101" y="2938901"/>
            <a:ext cx="1710269" cy="11254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927"/>
              <a:gd name="adj6" fmla="val 60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48394" y="3048300"/>
            <a:ext cx="2011681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012" marR="188252" algn="ctr"/>
            <a:r>
              <a:rPr lang="en-US" b="1" kern="1400" dirty="0">
                <a:solidFill>
                  <a:srgbClr val="002060"/>
                </a:solidFill>
              </a:rPr>
              <a:t>Drink water. Have 0 sugary drinks.</a:t>
            </a:r>
          </a:p>
          <a:p>
            <a:r>
              <a:rPr lang="en-US" sz="105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Callout: Bent Line 14"/>
          <p:cNvSpPr/>
          <p:nvPr/>
        </p:nvSpPr>
        <p:spPr>
          <a:xfrm>
            <a:off x="7282049" y="3501605"/>
            <a:ext cx="2283286" cy="13200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395"/>
              <a:gd name="adj6" fmla="val 642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30509" y="3561452"/>
            <a:ext cx="22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sleep a priority. Stick to regular bedtime and wake times for your child.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Callout: Bent Line 16"/>
          <p:cNvSpPr/>
          <p:nvPr/>
        </p:nvSpPr>
        <p:spPr>
          <a:xfrm>
            <a:off x="3782104" y="4199054"/>
            <a:ext cx="3343410" cy="15233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100"/>
              <a:gd name="adj6" fmla="val 403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54426" y="4007728"/>
            <a:ext cx="35522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[Add local resource]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Website link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Small description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EE7F68-9F96-4EEF-860E-417C4D0F6C7D}"/>
              </a:ext>
            </a:extLst>
          </p:cNvPr>
          <p:cNvSpPr txBox="1"/>
          <p:nvPr/>
        </p:nvSpPr>
        <p:spPr>
          <a:xfrm>
            <a:off x="8123232" y="5336571"/>
            <a:ext cx="4034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Please feel free to update with site specific resource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21AA8-19BF-4CE0-A26A-A9959836B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25648E-9A4E-40C4-ABC0-686D1F32DE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4227543" y="2027488"/>
            <a:ext cx="1759902" cy="18228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A6E6D0-D34F-4637-A892-D197A7852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07" y="622964"/>
            <a:ext cx="1533063" cy="20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68399"/>
            <a:ext cx="11277600" cy="483728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b="1" dirty="0"/>
              <a:t> Introductions</a:t>
            </a:r>
          </a:p>
          <a:p>
            <a:pPr>
              <a:buClrTx/>
            </a:pPr>
            <a:r>
              <a:rPr lang="en-US" dirty="0"/>
              <a:t> Main Points for Discussion 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dirty="0"/>
              <a:t>Setting the stage: summary of evidence and trends 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i="1" dirty="0"/>
              <a:t>Connect for Health </a:t>
            </a:r>
            <a:r>
              <a:rPr lang="en-US" sz="2800" dirty="0"/>
              <a:t>randomized controlled trial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dirty="0"/>
              <a:t>Current goals of </a:t>
            </a:r>
            <a:r>
              <a:rPr lang="en-US" sz="2800" i="1" dirty="0"/>
              <a:t>Connect for Health </a:t>
            </a:r>
            <a:r>
              <a:rPr lang="en-US" sz="2800" dirty="0"/>
              <a:t>implementation project  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i="1" dirty="0"/>
              <a:t>Connect for Health </a:t>
            </a:r>
            <a:r>
              <a:rPr lang="en-US" sz="2800" dirty="0"/>
              <a:t>bundle </a:t>
            </a:r>
          </a:p>
          <a:p>
            <a:pPr marL="1485900" lvl="2" indent="-457200">
              <a:spcAft>
                <a:spcPts val="600"/>
              </a:spcAft>
              <a:buClrTx/>
              <a:buSzPct val="80000"/>
              <a:defRPr/>
            </a:pPr>
            <a:r>
              <a:rPr lang="en-US" sz="2800" dirty="0"/>
              <a:t>Family-facing tools</a:t>
            </a:r>
          </a:p>
          <a:p>
            <a:pPr marL="1485900" lvl="2" indent="-457200">
              <a:spcAft>
                <a:spcPts val="600"/>
              </a:spcAft>
              <a:buClrTx/>
              <a:buSzPct val="80000"/>
              <a:defRPr/>
            </a:pPr>
            <a:r>
              <a:rPr lang="en-US" sz="2800" dirty="0"/>
              <a:t>Clinician-facing tools</a:t>
            </a:r>
          </a:p>
          <a:p>
            <a:pPr>
              <a:buClrTx/>
            </a:pPr>
            <a:r>
              <a:rPr lang="en-US" dirty="0"/>
              <a:t>Questions and Discussion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BCE7ED-02E0-45B2-BE54-7EF06B7D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8666"/>
            <a:ext cx="11591636" cy="728133"/>
          </a:xfrm>
          <a:ln>
            <a:solidFill>
              <a:srgbClr val="006699"/>
            </a:solidFill>
          </a:ln>
        </p:spPr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+mn-lt"/>
              </a:rPr>
              <a:t>Overview</a:t>
            </a:r>
            <a:endParaRPr lang="en-US" sz="3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ACC963-1EC1-45F9-AB1C-BC21E79BF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469B62F-C422-45CD-930F-8A7141255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Educational Materials—Behavioral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16E8B-374D-48CA-B1C2-9B3BB1334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14"/>
          <a:stretch/>
        </p:blipFill>
        <p:spPr>
          <a:xfrm>
            <a:off x="5979659" y="824346"/>
            <a:ext cx="5420900" cy="4412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8C5FC-37DF-40EB-B7FA-8F79BA4ABCFA}"/>
              </a:ext>
            </a:extLst>
          </p:cNvPr>
          <p:cNvSpPr txBox="1"/>
          <p:nvPr/>
        </p:nvSpPr>
        <p:spPr>
          <a:xfrm>
            <a:off x="433109" y="966354"/>
            <a:ext cx="518821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Sleep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Screen Time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Physical Activity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Sugar Sweetened Beverages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Nutrition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Social and Emotional Wellness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F2C75-2F4F-4885-8096-6C4732AA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2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9EE4EDC-F2D9-4233-9B1C-55814848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8889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Text Messaging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660DC-FB4B-4934-BC50-0C6AD0AFAA44}"/>
              </a:ext>
            </a:extLst>
          </p:cNvPr>
          <p:cNvSpPr txBox="1"/>
          <p:nvPr/>
        </p:nvSpPr>
        <p:spPr>
          <a:xfrm>
            <a:off x="406399" y="1129059"/>
            <a:ext cx="670098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1-2 scheduled messages sent per week for one year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Self-monitoring messages to help parents track child’s health-related behaviors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Skills training messages that delivered tips and encouraged families to work towards the targeted goal for each behavior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Messages that connect families to resources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DA3"/>
              </a:buClr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srgbClr val="0061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" name="Picture 2" descr="http://www.purposelaunch.com/wp-content/uploads/2010/05/iphone-3gs-bk-l.jpg">
            <a:hlinkClick r:id="rId3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7004428" y="2133600"/>
            <a:ext cx="1571247" cy="27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/>
          <p:cNvSpPr/>
          <p:nvPr/>
        </p:nvSpPr>
        <p:spPr bwMode="auto">
          <a:xfrm>
            <a:off x="9049569" y="868879"/>
            <a:ext cx="2736031" cy="2243805"/>
          </a:xfrm>
          <a:prstGeom prst="wedgeRoundRectCallout">
            <a:avLst>
              <a:gd name="adj1" fmla="val -69959"/>
              <a:gd name="adj2" fmla="val 4474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Speech Bubble: Rectangle with Corners Rounded 9"/>
          <p:cNvSpPr/>
          <p:nvPr/>
        </p:nvSpPr>
        <p:spPr bwMode="auto">
          <a:xfrm>
            <a:off x="8886701" y="3423851"/>
            <a:ext cx="3055638" cy="1905287"/>
          </a:xfrm>
          <a:prstGeom prst="wedgeRoundRectCallout">
            <a:avLst>
              <a:gd name="adj1" fmla="val -61802"/>
              <a:gd name="adj2" fmla="val -5647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7596" y="3574812"/>
            <a:ext cx="3055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3399"/>
                </a:solidFill>
              </a:rPr>
              <a:t>Check out </a:t>
            </a:r>
            <a:r>
              <a:rPr lang="en-US" b="1" dirty="0" err="1">
                <a:solidFill>
                  <a:srgbClr val="003399"/>
                </a:solidFill>
              </a:rPr>
              <a:t>ChopChop</a:t>
            </a:r>
            <a:r>
              <a:rPr lang="en-US" b="1" dirty="0">
                <a:solidFill>
                  <a:srgbClr val="003399"/>
                </a:solidFill>
              </a:rPr>
              <a:t> Magazine for children online and get your children helping in the kitchen. Healthy cooking ideas and lots of fun!</a:t>
            </a:r>
          </a:p>
          <a:p>
            <a:pPr lvl="0"/>
            <a:r>
              <a:rPr lang="en-US" b="1" u="sng" dirty="0">
                <a:solidFill>
                  <a:srgbClr val="003399"/>
                </a:solidFill>
              </a:rPr>
              <a:t>www.chopchopfamily.org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6C1DE-58EE-4F12-B222-8AD5497A0142}"/>
              </a:ext>
            </a:extLst>
          </p:cNvPr>
          <p:cNvSpPr/>
          <p:nvPr/>
        </p:nvSpPr>
        <p:spPr>
          <a:xfrm>
            <a:off x="9137400" y="975120"/>
            <a:ext cx="2736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lvl="0">
              <a:tabLst>
                <a:tab pos="5534025" algn="l"/>
              </a:tabLst>
            </a:pPr>
            <a:r>
              <a:rPr lang="en-US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sleep do children need? 2 year-olds need 11-14 hours including naps. 3-5 year-olds need 10-13 hours a night, and 6-12 year-olds need 9-11 hours.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2C074-CD0E-4D46-B3FA-71874107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8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9EE4EDC-F2D9-4233-9B1C-55814848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</a:rPr>
              <a:t>Neighborhood Resource Guide</a:t>
            </a:r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6359235" y="998403"/>
            <a:ext cx="5182613" cy="2166488"/>
          </a:xfrm>
          <a:prstGeom prst="wedgeRoundRectCallout">
            <a:avLst>
              <a:gd name="adj1" fmla="val -85857"/>
              <a:gd name="adj2" fmla="val 2009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CCFD2-DA70-4DBC-BCE9-32CDA2679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988579" y="1793462"/>
            <a:ext cx="3519103" cy="36449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D37A6A9-6357-4D16-8199-E85A037110C9}"/>
              </a:ext>
            </a:extLst>
          </p:cNvPr>
          <p:cNvSpPr/>
          <p:nvPr/>
        </p:nvSpPr>
        <p:spPr bwMode="auto">
          <a:xfrm>
            <a:off x="6586505" y="3429000"/>
            <a:ext cx="5036546" cy="2057400"/>
          </a:xfrm>
          <a:prstGeom prst="wedgeRoundRectCallout">
            <a:avLst>
              <a:gd name="adj1" fmla="val -90825"/>
              <a:gd name="adj2" fmla="val -2665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C2542-BB3B-4FF6-A667-C13BFDF56A66}"/>
              </a:ext>
            </a:extLst>
          </p:cNvPr>
          <p:cNvSpPr txBox="1"/>
          <p:nvPr/>
        </p:nvSpPr>
        <p:spPr>
          <a:xfrm>
            <a:off x="6858377" y="1220649"/>
            <a:ext cx="41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Insert Resource Name Here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Description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Days and Hours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Address </a:t>
            </a:r>
          </a:p>
          <a:p>
            <a:r>
              <a:rPr lang="en-US" sz="1800" b="0" i="0" u="sng" strike="noStrike" baseline="0" dirty="0">
                <a:solidFill>
                  <a:srgbClr val="FD9134"/>
                </a:solidFill>
                <a:latin typeface="Arial" panose="020B0604020202020204" pitchFamily="34" charset="0"/>
              </a:rPr>
              <a:t>Website Link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A42C-ED22-4FEE-BB8C-2DEE47E7F707}"/>
              </a:ext>
            </a:extLst>
          </p:cNvPr>
          <p:cNvSpPr txBox="1"/>
          <p:nvPr/>
        </p:nvSpPr>
        <p:spPr>
          <a:xfrm>
            <a:off x="6781039" y="3522552"/>
            <a:ext cx="4760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Insert Resource Name Here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Description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Days and Hours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Address </a:t>
            </a:r>
          </a:p>
          <a:p>
            <a:r>
              <a:rPr lang="en-US" sz="1800" b="0" i="0" u="sng" strike="noStrike" baseline="0" dirty="0">
                <a:solidFill>
                  <a:srgbClr val="FD9134"/>
                </a:solidFill>
                <a:latin typeface="Arial" panose="020B0604020202020204" pitchFamily="34" charset="0"/>
              </a:rPr>
              <a:t>Website Link</a:t>
            </a:r>
            <a:endParaRPr lang="en-US" u="sng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C5D1C-6968-4A8A-B563-AA8C5E420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36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D4D214-89D8-41C0-8CED-E86B86A5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65FA8D-73F4-418E-9C8F-4D14EEF7B50F}"/>
              </a:ext>
            </a:extLst>
          </p:cNvPr>
          <p:cNvSpPr txBox="1">
            <a:spLocks/>
          </p:cNvSpPr>
          <p:nvPr/>
        </p:nvSpPr>
        <p:spPr>
          <a:xfrm>
            <a:off x="406400" y="1066800"/>
            <a:ext cx="11785600" cy="5880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i="1" dirty="0">
                <a:latin typeface="+mn-lt"/>
              </a:rPr>
              <a:t>Connect for Health takes a </a:t>
            </a:r>
            <a:r>
              <a:rPr lang="en-US" sz="2800" b="1" i="1" u="sng" dirty="0">
                <a:latin typeface="+mn-lt"/>
              </a:rPr>
              <a:t>positive approach </a:t>
            </a:r>
            <a:r>
              <a:rPr lang="en-US" sz="2800" i="1" dirty="0">
                <a:latin typeface="+mn-lt"/>
              </a:rPr>
              <a:t>to health and proposes a </a:t>
            </a:r>
            <a:r>
              <a:rPr lang="en-US" sz="2800" b="1" i="1" u="sng" dirty="0">
                <a:latin typeface="+mn-lt"/>
              </a:rPr>
              <a:t>whole-family, healthy lifestyle plan </a:t>
            </a:r>
            <a:r>
              <a:rPr lang="en-US" sz="2800" i="1" dirty="0">
                <a:latin typeface="+mn-lt"/>
              </a:rPr>
              <a:t>with recommendations for sleep, healthy drinks, physical activity, healthy foods and screen time. We advocate for </a:t>
            </a:r>
            <a:r>
              <a:rPr lang="en-US" sz="2800" b="1" i="1" u="sng" dirty="0">
                <a:latin typeface="+mn-lt"/>
              </a:rPr>
              <a:t>family change, </a:t>
            </a:r>
            <a:r>
              <a:rPr lang="en-US" sz="2800" i="1" dirty="0">
                <a:latin typeface="+mn-lt"/>
              </a:rPr>
              <a:t>and our recommendation to parents is to </a:t>
            </a:r>
            <a:r>
              <a:rPr lang="en-US" sz="2800" b="1" i="1" u="sng" dirty="0">
                <a:latin typeface="+mn-lt"/>
              </a:rPr>
              <a:t>lead by example </a:t>
            </a:r>
            <a:r>
              <a:rPr lang="en-US" sz="2800" i="1" dirty="0">
                <a:latin typeface="+mn-lt"/>
              </a:rPr>
              <a:t>and teach children healthy habits now that will benefit them for their whole lives. In addition, we help families </a:t>
            </a:r>
            <a:r>
              <a:rPr lang="en-US" sz="2800" b="1" i="1" u="sng" dirty="0">
                <a:latin typeface="+mn-lt"/>
              </a:rPr>
              <a:t>connect to resources </a:t>
            </a:r>
            <a:r>
              <a:rPr lang="en-US" sz="2800" i="1" dirty="0">
                <a:latin typeface="+mn-lt"/>
              </a:rPr>
              <a:t>in their communities that can support their healthy behavior changes.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6D3ED-056F-4BAB-B224-6CF5F9DAE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rgbClr val="003399"/>
                </a:solidFill>
                <a:latin typeface="+mn-lt"/>
              </a:rPr>
              <a:t>How is </a:t>
            </a:r>
            <a:r>
              <a:rPr lang="en-US" sz="3800" i="1" dirty="0">
                <a:solidFill>
                  <a:srgbClr val="003399"/>
                </a:solidFill>
                <a:latin typeface="+mn-lt"/>
              </a:rPr>
              <a:t>Connect for Health </a:t>
            </a:r>
            <a:r>
              <a:rPr lang="en-US" sz="3800" dirty="0">
                <a:solidFill>
                  <a:srgbClr val="003399"/>
                </a:solidFill>
                <a:latin typeface="+mn-lt"/>
              </a:rPr>
              <a:t>different from other programs for children? 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176770"/>
            <a:ext cx="11277600" cy="41719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dirty="0"/>
              <a:t>Connect for Health uses a whole family approach – not targeted directly to children</a:t>
            </a:r>
          </a:p>
          <a:p>
            <a:pPr>
              <a:lnSpc>
                <a:spcPct val="100000"/>
              </a:lnSpc>
              <a:buClrTx/>
            </a:pPr>
            <a:r>
              <a:rPr lang="en-US" dirty="0"/>
              <a:t>Connect for Health focuses on adopting healthy habits – not about counting calories or watching the scale</a:t>
            </a:r>
          </a:p>
          <a:p>
            <a:pPr>
              <a:lnSpc>
                <a:spcPct val="100000"/>
              </a:lnSpc>
              <a:buClrTx/>
            </a:pPr>
            <a:r>
              <a:rPr lang="en-US" dirty="0"/>
              <a:t>Connect for Health does not talk about weight loss; it is focused on weight management and maintenance </a:t>
            </a:r>
          </a:p>
          <a:p>
            <a:pPr>
              <a:lnSpc>
                <a:spcPct val="100000"/>
              </a:lnSpc>
              <a:buClrTx/>
            </a:pPr>
            <a:r>
              <a:rPr lang="en-US" dirty="0"/>
              <a:t>Connect for Health is not just about WHAT children eat; it is about focusing on an eating plan that includes </a:t>
            </a:r>
            <a:r>
              <a:rPr lang="en-US" i="1" dirty="0"/>
              <a:t>how, where, and when </a:t>
            </a:r>
            <a:r>
              <a:rPr lang="en-US" dirty="0"/>
              <a:t>we eat</a:t>
            </a:r>
          </a:p>
          <a:p>
            <a:pPr>
              <a:lnSpc>
                <a:spcPct val="100000"/>
              </a:lnSpc>
              <a:buClrTx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DF7D-636D-4CD9-9AA3-BEF796E6F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3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38666"/>
            <a:ext cx="11591636" cy="728133"/>
          </a:xfrm>
          <a:ln>
            <a:solidFill>
              <a:srgbClr val="006699"/>
            </a:solidFill>
          </a:ln>
        </p:spPr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+mn-lt"/>
              </a:rPr>
              <a:t>Overview</a:t>
            </a:r>
            <a:endParaRPr lang="en-US" sz="3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74044"/>
            <a:ext cx="11277600" cy="482035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/>
              <a:t> Introductions</a:t>
            </a:r>
          </a:p>
          <a:p>
            <a:pPr>
              <a:buClrTx/>
            </a:pPr>
            <a:r>
              <a:rPr lang="en-US" dirty="0"/>
              <a:t> Main Points for Discussion 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dirty="0">
                <a:latin typeface="Calibri" pitchFamily="34" charset="0"/>
              </a:rPr>
              <a:t>Setting the stage: summary of evidence and trends 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i="1" dirty="0">
                <a:latin typeface="Calibri" pitchFamily="34" charset="0"/>
              </a:rPr>
              <a:t>Connect for Health </a:t>
            </a:r>
            <a:r>
              <a:rPr lang="en-US" sz="2800" dirty="0">
                <a:latin typeface="Calibri" pitchFamily="34" charset="0"/>
              </a:rPr>
              <a:t>randomized controlled trial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dirty="0">
                <a:latin typeface="Calibri" pitchFamily="34" charset="0"/>
              </a:rPr>
              <a:t>Current goals of </a:t>
            </a:r>
            <a:r>
              <a:rPr lang="en-US" sz="2800" i="1" dirty="0">
                <a:latin typeface="Calibri" pitchFamily="34" charset="0"/>
              </a:rPr>
              <a:t>Connect for Health </a:t>
            </a:r>
            <a:r>
              <a:rPr lang="en-US" sz="2800" dirty="0">
                <a:latin typeface="Calibri" pitchFamily="34" charset="0"/>
              </a:rPr>
              <a:t>implementation project  </a:t>
            </a:r>
          </a:p>
          <a:p>
            <a:pPr lvl="1">
              <a:spcAft>
                <a:spcPts val="600"/>
              </a:spcAft>
              <a:buClrTx/>
              <a:defRPr/>
            </a:pPr>
            <a:r>
              <a:rPr lang="en-US" sz="2800" b="1" i="1" dirty="0">
                <a:latin typeface="Calibri" pitchFamily="34" charset="0"/>
              </a:rPr>
              <a:t>Connect for Health </a:t>
            </a:r>
            <a:r>
              <a:rPr lang="en-US" sz="2800" b="1" dirty="0">
                <a:latin typeface="Calibri" pitchFamily="34" charset="0"/>
              </a:rPr>
              <a:t>bundle </a:t>
            </a:r>
          </a:p>
          <a:p>
            <a:pPr marL="1485900" lvl="2" indent="-4572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alibri" pitchFamily="34" charset="0"/>
              </a:rPr>
              <a:t>Family-facing tools</a:t>
            </a:r>
          </a:p>
          <a:p>
            <a:pPr marL="1485900" lvl="2" indent="-4572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Calibri" pitchFamily="34" charset="0"/>
              </a:rPr>
              <a:t>Clinician-facing tools</a:t>
            </a:r>
            <a:endParaRPr lang="en-US" sz="2800" b="1" dirty="0"/>
          </a:p>
          <a:p>
            <a:pPr>
              <a:buClrTx/>
            </a:pPr>
            <a:r>
              <a:rPr lang="en-US" dirty="0"/>
              <a:t>Questions and Discussion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EBCE5-FDFD-4EDB-844D-AE67C4CCF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5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683703A-5147-4FDE-A534-53772EA04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800" i="1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</a:t>
            </a: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Bundle </a:t>
            </a:r>
            <a:r>
              <a:rPr lang="en-US" altLang="en-US" sz="3800" u="sng" dirty="0">
                <a:solidFill>
                  <a:srgbClr val="003399"/>
                </a:solidFill>
                <a:latin typeface="Calibri" panose="020F0502020204030204" pitchFamily="34" charset="0"/>
              </a:rPr>
              <a:t>for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38EB-E9F9-FD42-8D6B-C861DEA32F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399" y="1342451"/>
            <a:ext cx="11277600" cy="41730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Flagging of children with </a:t>
            </a:r>
            <a:r>
              <a:rPr lang="en-US" sz="2800" dirty="0"/>
              <a:t>b</a:t>
            </a:r>
            <a:r>
              <a:rPr lang="en-US" sz="2800" dirty="0">
                <a:ea typeface="+mn-ea"/>
              </a:rPr>
              <a:t>ody </a:t>
            </a:r>
            <a:r>
              <a:rPr lang="en-US" sz="2800" dirty="0"/>
              <a:t>m</a:t>
            </a:r>
            <a:r>
              <a:rPr lang="en-US" sz="2800" dirty="0">
                <a:ea typeface="+mn-ea"/>
              </a:rPr>
              <a:t>ass </a:t>
            </a:r>
            <a:r>
              <a:rPr lang="en-US" sz="2800" dirty="0"/>
              <a:t>i</a:t>
            </a:r>
            <a:r>
              <a:rPr lang="en-US" sz="2800" dirty="0">
                <a:ea typeface="+mn-ea"/>
              </a:rPr>
              <a:t>ndex (BMI) ≥ 85</a:t>
            </a:r>
            <a:r>
              <a:rPr lang="en-US" sz="2800" baseline="30000" dirty="0">
                <a:ea typeface="+mn-ea"/>
              </a:rPr>
              <a:t>th</a:t>
            </a:r>
            <a:r>
              <a:rPr lang="en-US" sz="2800" dirty="0">
                <a:ea typeface="+mn-ea"/>
              </a:rPr>
              <a:t>/ 95</a:t>
            </a:r>
            <a:r>
              <a:rPr lang="en-US" sz="2800" baseline="30000" dirty="0">
                <a:ea typeface="+mn-ea"/>
              </a:rPr>
              <a:t>th</a:t>
            </a:r>
            <a:r>
              <a:rPr lang="en-US" sz="2800" dirty="0">
                <a:ea typeface="+mn-ea"/>
              </a:rPr>
              <a:t> percentile;</a:t>
            </a:r>
          </a:p>
          <a:p>
            <a:pPr marL="457200" indent="-457200">
              <a:lnSpc>
                <a:spcPct val="2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Clinician decision support tools to guide screening and management; </a:t>
            </a:r>
          </a:p>
          <a:p>
            <a:pPr marL="457200" indent="-457200">
              <a:lnSpc>
                <a:spcPct val="250000"/>
              </a:lnSpc>
              <a:buClrTx/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Clinician training and support.</a:t>
            </a:r>
          </a:p>
          <a:p>
            <a:pPr marL="685800" indent="-346075" algn="l" eaLnBrk="1" hangingPunct="1">
              <a:lnSpc>
                <a:spcPct val="250000"/>
              </a:lnSpc>
              <a:spcAft>
                <a:spcPts val="0"/>
              </a:spcAft>
              <a:buNone/>
            </a:pPr>
            <a:endParaRPr lang="en-US" sz="2800" dirty="0">
              <a:ea typeface="+mn-ea"/>
            </a:endParaRPr>
          </a:p>
          <a:p>
            <a:pPr marL="365760" indent="-685800" algn="l" eaLnBrk="1" hangingPunct="1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a typeface="+mn-ea"/>
            </a:endParaRPr>
          </a:p>
          <a:p>
            <a:pPr marL="339725" indent="0" algn="l" eaLnBrk="1" hangingPunct="1">
              <a:lnSpc>
                <a:spcPct val="250000"/>
              </a:lnSpc>
              <a:spcAft>
                <a:spcPts val="0"/>
              </a:spcAft>
              <a:buNone/>
            </a:pPr>
            <a:endParaRPr lang="en-US" sz="2800" dirty="0">
              <a:ea typeface="+mn-ea"/>
            </a:endParaRPr>
          </a:p>
          <a:p>
            <a:pPr marL="339725" indent="0" algn="l" eaLnBrk="1" hangingPunct="1">
              <a:lnSpc>
                <a:spcPct val="250000"/>
              </a:lnSpc>
              <a:spcAft>
                <a:spcPts val="0"/>
              </a:spcAft>
              <a:buNone/>
            </a:pPr>
            <a:endParaRPr lang="en-US" sz="2800" dirty="0">
              <a:ea typeface="+mn-ea"/>
            </a:endParaRPr>
          </a:p>
          <a:p>
            <a:pPr marL="685800" indent="-346075" algn="l" eaLnBrk="1" hangingPunct="1">
              <a:lnSpc>
                <a:spcPct val="250000"/>
              </a:lnSpc>
              <a:spcAft>
                <a:spcPts val="0"/>
              </a:spcAft>
              <a:buNone/>
            </a:pPr>
            <a:endParaRPr lang="en-US" sz="2800" dirty="0">
              <a:ea typeface="+mn-ea"/>
            </a:endParaRPr>
          </a:p>
          <a:p>
            <a:pPr marL="685800" indent="-346075" algn="l" eaLnBrk="1" hangingPunct="1">
              <a:lnSpc>
                <a:spcPct val="250000"/>
              </a:lnSpc>
              <a:spcAft>
                <a:spcPts val="0"/>
              </a:spcAft>
              <a:buNone/>
            </a:pPr>
            <a:endParaRPr lang="en-US" sz="2800" dirty="0">
              <a:ea typeface="+mn-ea"/>
            </a:endParaRPr>
          </a:p>
          <a:p>
            <a:pPr marL="114300" indent="-457200" algn="l" eaLnBrk="1" hangingPunct="1">
              <a:lnSpc>
                <a:spcPct val="25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800" dirty="0">
              <a:ea typeface="+mn-ea"/>
            </a:endParaRPr>
          </a:p>
          <a:p>
            <a:pPr marL="0" indent="0">
              <a:lnSpc>
                <a:spcPct val="250000"/>
              </a:lnSpc>
              <a:buNone/>
              <a:defRPr/>
            </a:pPr>
            <a:endParaRPr lang="en-US" sz="2800" b="1" dirty="0">
              <a:ea typeface="+mn-ea"/>
            </a:endParaRPr>
          </a:p>
          <a:p>
            <a:pPr marL="0" indent="0">
              <a:lnSpc>
                <a:spcPct val="250000"/>
              </a:lnSpc>
              <a:buNone/>
              <a:defRPr/>
            </a:pPr>
            <a:endParaRPr lang="en-US" sz="2800" b="1" dirty="0"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DBB43-49A4-4452-B14A-8C9FC8007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3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29A8-E6F1-4666-9D9E-D6E473F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Flagging System fo</a:t>
            </a:r>
            <a:r>
              <a:rPr lang="en-US" dirty="0">
                <a:latin typeface="Calibri" panose="020F0502020204030204" pitchFamily="34" charset="0"/>
              </a:rPr>
              <a:t>r Elevated BMI</a:t>
            </a:r>
            <a:endParaRPr 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B86B-9482-4B53-985F-E1CA55D9D643}"/>
              </a:ext>
            </a:extLst>
          </p:cNvPr>
          <p:cNvSpPr txBox="1"/>
          <p:nvPr/>
        </p:nvSpPr>
        <p:spPr>
          <a:xfrm>
            <a:off x="1655618" y="2083852"/>
            <a:ext cx="9230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[*Note: Please insert site specific screenshot of flagging system such as a “Best Practice Alert (BPA)” that fires based on height and weight, and the child's BMI]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2FEBF-1A55-4A12-BD2C-3E3E11AE2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2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>
            <a:extLst>
              <a:ext uri="{FF2B5EF4-FFF2-40B4-BE49-F238E27FC236}">
                <a16:creationId xmlns:a16="http://schemas.microsoft.com/office/drawing/2014/main" id="{B2DED433-F249-4DE3-8227-54B959880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80843"/>
            <a:ext cx="10190162" cy="78470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Clinical Decision Support Tools</a:t>
            </a:r>
            <a:endParaRPr lang="en-US" altLang="en-US" sz="3800" dirty="0">
              <a:solidFill>
                <a:srgbClr val="003399"/>
              </a:solidFill>
            </a:endParaRPr>
          </a:p>
        </p:txBody>
      </p:sp>
      <p:sp>
        <p:nvSpPr>
          <p:cNvPr id="111619" name="Content Placeholder 7">
            <a:extLst>
              <a:ext uri="{FF2B5EF4-FFF2-40B4-BE49-F238E27FC236}">
                <a16:creationId xmlns:a16="http://schemas.microsoft.com/office/drawing/2014/main" id="{B7B509DA-02F2-43D0-BF5F-056CBAC06E5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63539" y="1255907"/>
            <a:ext cx="5238272" cy="446819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Diagnoses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Lab orders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Structured note template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Patient education materials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Text message enrollment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Referrals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Follow-up</a:t>
            </a:r>
          </a:p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altLang="en-US" dirty="0">
                <a:latin typeface="Calibri" panose="020F0502020204030204" pitchFamily="34" charset="0"/>
              </a:rPr>
              <a:t>After visit summary</a:t>
            </a: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58CED-5781-4F3B-8E24-4BBAAAB28D2F}"/>
              </a:ext>
            </a:extLst>
          </p:cNvPr>
          <p:cNvSpPr txBox="1"/>
          <p:nvPr/>
        </p:nvSpPr>
        <p:spPr>
          <a:xfrm>
            <a:off x="5934272" y="2143915"/>
            <a:ext cx="5045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*Note: </a:t>
            </a:r>
            <a:r>
              <a:rPr lang="en-US" sz="2000" dirty="0"/>
              <a:t>Customize with site specific list of content in the clinical decision support tools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70C68-5A4D-4025-AF88-D0F771BDE326}"/>
              </a:ext>
            </a:extLst>
          </p:cNvPr>
          <p:cNvSpPr txBox="1"/>
          <p:nvPr/>
        </p:nvSpPr>
        <p:spPr>
          <a:xfrm>
            <a:off x="5693628" y="3042160"/>
            <a:ext cx="5526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[Insert site specific screenshot of clinical decision support tools  such as “Smart Set” that displays the following list]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E0325-2CD7-4609-9F7F-90DC25096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6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0FBDF3-EAC7-40CB-AB18-0E0264E207A1}"/>
              </a:ext>
            </a:extLst>
          </p:cNvPr>
          <p:cNvSpPr txBox="1"/>
          <p:nvPr/>
        </p:nvSpPr>
        <p:spPr>
          <a:xfrm>
            <a:off x="8898961" y="1446343"/>
            <a:ext cx="31370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600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Please insert site specific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Electronic Health Record (EHR)</a:t>
            </a:r>
            <a:r>
              <a:rPr lang="en-US" sz="1600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 screenshot of tip sheet that highlights on how to use </a:t>
            </a:r>
            <a:r>
              <a:rPr lang="en-US" sz="1600" i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Connect for Health</a:t>
            </a:r>
            <a:r>
              <a:rPr lang="en-US" sz="1600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 flagging system and </a:t>
            </a:r>
            <a:r>
              <a:rPr lang="en-US" sz="1600" dirty="0"/>
              <a:t>clinical decision support tools </a:t>
            </a:r>
            <a:r>
              <a:rPr lang="en-US" sz="1600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and their location in your EHR system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AA4812-A91F-4F01-A320-C71F7E747A21}"/>
              </a:ext>
            </a:extLst>
          </p:cNvPr>
          <p:cNvSpPr txBox="1">
            <a:spLocks/>
          </p:cNvSpPr>
          <p:nvPr/>
        </p:nvSpPr>
        <p:spPr>
          <a:xfrm>
            <a:off x="412689" y="266700"/>
            <a:ext cx="3302616" cy="6215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800" kern="0" dirty="0">
                <a:solidFill>
                  <a:srgbClr val="003399"/>
                </a:solidFill>
                <a:latin typeface="+mn-lt"/>
              </a:rPr>
              <a:t>EHR Tip Sheet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2AA7E3-0C57-4749-8239-C69199AC034D}"/>
              </a:ext>
            </a:extLst>
          </p:cNvPr>
          <p:cNvGrpSpPr/>
          <p:nvPr/>
        </p:nvGrpSpPr>
        <p:grpSpPr>
          <a:xfrm>
            <a:off x="3715305" y="444138"/>
            <a:ext cx="4761389" cy="5493294"/>
            <a:chOff x="1076608" y="818606"/>
            <a:chExt cx="4761389" cy="54932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108968-2C37-4EE6-B0A2-45E8B447B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6"/>
            <a:stretch/>
          </p:blipFill>
          <p:spPr>
            <a:xfrm>
              <a:off x="1076608" y="818606"/>
              <a:ext cx="4761389" cy="54932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CB08CA-76D4-4222-A672-8C8EF104458D}"/>
                </a:ext>
              </a:extLst>
            </p:cNvPr>
            <p:cNvSpPr txBox="1"/>
            <p:nvPr/>
          </p:nvSpPr>
          <p:spPr>
            <a:xfrm>
              <a:off x="1190352" y="2728752"/>
              <a:ext cx="4533900" cy="76944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[Please insert site specific screenshot of vitals that capture height and weight, and the child's BMI] </a:t>
              </a:r>
            </a:p>
            <a:p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18CA50-41E1-43B5-80AF-92A345AB29BA}"/>
                </a:ext>
              </a:extLst>
            </p:cNvPr>
            <p:cNvSpPr txBox="1"/>
            <p:nvPr/>
          </p:nvSpPr>
          <p:spPr>
            <a:xfrm>
              <a:off x="1190951" y="4197160"/>
              <a:ext cx="4533900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900" dirty="0"/>
            </a:p>
            <a:p>
              <a:pPr algn="ctr"/>
              <a:r>
                <a:rPr lang="en-US" sz="1100" dirty="0"/>
                <a:t>[Please insert site specific screenshot of flagging system such as a “Best Practice Alert (BPA)” that shows clinical decision tools options]</a:t>
              </a:r>
            </a:p>
            <a:p>
              <a:pPr algn="ctr"/>
              <a:endParaRPr lang="en-US" sz="900" dirty="0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8F2B1F-F3C8-4212-893E-845510B42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2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003399"/>
                </a:solidFill>
                <a:latin typeface="+mn-lt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066800"/>
            <a:ext cx="11277600" cy="41730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Tx/>
            </a:pPr>
            <a:r>
              <a:rPr lang="en-US" dirty="0"/>
              <a:t> Who I am </a:t>
            </a:r>
          </a:p>
          <a:p>
            <a:pPr>
              <a:lnSpc>
                <a:spcPct val="200000"/>
              </a:lnSpc>
              <a:buClrTx/>
            </a:pPr>
            <a:r>
              <a:rPr lang="en-US" dirty="0"/>
              <a:t> Why I got involved</a:t>
            </a:r>
          </a:p>
          <a:p>
            <a:pPr>
              <a:lnSpc>
                <a:spcPct val="200000"/>
              </a:lnSpc>
              <a:buClrTx/>
            </a:pPr>
            <a:r>
              <a:rPr lang="en-US" dirty="0"/>
              <a:t>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D1713-5DEC-40E3-B3E0-25F83F4BB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5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5064-0C20-4C7F-9235-414FECF5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01364"/>
            <a:ext cx="10706206" cy="10668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3399"/>
                </a:solidFill>
                <a:latin typeface="+mn-lt"/>
              </a:rPr>
              <a:t>Clinician Training and Support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2E92BD-F288-4D09-9F95-25BC7030ECB1}"/>
              </a:ext>
            </a:extLst>
          </p:cNvPr>
          <p:cNvSpPr txBox="1">
            <a:spLocks/>
          </p:cNvSpPr>
          <p:nvPr/>
        </p:nvSpPr>
        <p:spPr>
          <a:xfrm>
            <a:off x="4261799" y="1421839"/>
            <a:ext cx="7791655" cy="42494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>
                <a:latin typeface="Calibri" panose="020F0502020204030204" pitchFamily="34" charset="0"/>
              </a:rPr>
              <a:t>Electronic health record (EHR) screening and clinical decision support tools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Clinician champions and practice coaches for “at the elbow support”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In-person trainings and check-ins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Tutorials, manuals,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EHR Tip Sheets</a:t>
            </a:r>
            <a:endParaRPr lang="en-US" sz="2800" kern="0" dirty="0">
              <a:latin typeface="Calibri" panose="020F0502020204030204" pitchFamily="34" charset="0"/>
            </a:endParaRPr>
          </a:p>
          <a:p>
            <a:r>
              <a:rPr lang="en-US" sz="2800" kern="0" dirty="0">
                <a:latin typeface="Calibri" panose="020F0502020204030204" pitchFamily="34" charset="0"/>
              </a:rPr>
              <a:t>Learning community</a:t>
            </a:r>
          </a:p>
          <a:p>
            <a:r>
              <a:rPr lang="en-US" sz="2800" dirty="0">
                <a:latin typeface="Calibri" panose="020F0502020204030204" pitchFamily="34" charset="0"/>
              </a:rPr>
              <a:t>Website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http://c4hprogram.com/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7B860-C7EF-4665-9EEE-DDC5427C5193}"/>
              </a:ext>
            </a:extLst>
          </p:cNvPr>
          <p:cNvGrpSpPr/>
          <p:nvPr/>
        </p:nvGrpSpPr>
        <p:grpSpPr>
          <a:xfrm>
            <a:off x="406400" y="1393173"/>
            <a:ext cx="3777077" cy="1847777"/>
            <a:chOff x="164121" y="3126126"/>
            <a:chExt cx="3536007" cy="1789611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D9B1CD2E-C8F0-4C22-8CE8-5D4E39B923CB}"/>
                </a:ext>
              </a:extLst>
            </p:cNvPr>
            <p:cNvSpPr/>
            <p:nvPr/>
          </p:nvSpPr>
          <p:spPr>
            <a:xfrm>
              <a:off x="164121" y="3126126"/>
              <a:ext cx="3536007" cy="1789611"/>
            </a:xfrm>
            <a:prstGeom prst="homePlat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B2E26D-5FF7-4181-99BB-BE7C53D04E90}"/>
                </a:ext>
              </a:extLst>
            </p:cNvPr>
            <p:cNvSpPr txBox="1"/>
            <p:nvPr/>
          </p:nvSpPr>
          <p:spPr>
            <a:xfrm>
              <a:off x="224302" y="3380191"/>
              <a:ext cx="27910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Strategies to support integration into practice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4008E1A-C518-488A-A85B-82AD906B55A4}"/>
              </a:ext>
            </a:extLst>
          </p:cNvPr>
          <p:cNvSpPr/>
          <p:nvPr/>
        </p:nvSpPr>
        <p:spPr>
          <a:xfrm>
            <a:off x="406400" y="3977181"/>
            <a:ext cx="3777077" cy="1847777"/>
          </a:xfrm>
          <a:prstGeom prst="homePlat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43D6D-A114-4966-AA84-042F2E0929E7}"/>
              </a:ext>
            </a:extLst>
          </p:cNvPr>
          <p:cNvSpPr txBox="1"/>
          <p:nvPr/>
        </p:nvSpPr>
        <p:spPr>
          <a:xfrm>
            <a:off x="288529" y="4352496"/>
            <a:ext cx="3314798" cy="13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to increase 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9B5E5-2987-4142-91EC-7B130240F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kern="0" dirty="0">
                <a:solidFill>
                  <a:srgbClr val="003399"/>
                </a:solidFill>
                <a:latin typeface="+mn-lt"/>
              </a:rPr>
              <a:t>Timeline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8058" y="817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FBCC-F71F-42DA-B81B-FD1DF365E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9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129090"/>
            <a:ext cx="11277600" cy="476878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/>
              <a:t> Introductions</a:t>
            </a:r>
          </a:p>
          <a:p>
            <a:pPr>
              <a:buClrTx/>
            </a:pPr>
            <a:r>
              <a:rPr lang="en-US" dirty="0"/>
              <a:t> Main Points for Discussion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dirty="0">
                <a:latin typeface="Calibri" pitchFamily="34" charset="0"/>
              </a:rPr>
              <a:t>Setting the Stage: Summary of Evidence and Trends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i="1" dirty="0">
                <a:latin typeface="Calibri" pitchFamily="34" charset="0"/>
              </a:rPr>
              <a:t>Connect for Health </a:t>
            </a:r>
            <a:r>
              <a:rPr lang="en-US" sz="2800" dirty="0">
                <a:latin typeface="Calibri" pitchFamily="34" charset="0"/>
              </a:rPr>
              <a:t>randomized controlled trial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dirty="0">
                <a:latin typeface="Calibri" pitchFamily="34" charset="0"/>
              </a:rPr>
              <a:t>Current goals of </a:t>
            </a:r>
            <a:r>
              <a:rPr lang="en-US" sz="2800" i="1" dirty="0">
                <a:latin typeface="Calibri" pitchFamily="34" charset="0"/>
              </a:rPr>
              <a:t>Connect for Health </a:t>
            </a:r>
            <a:r>
              <a:rPr lang="en-US" sz="2800" dirty="0">
                <a:latin typeface="Calibri" pitchFamily="34" charset="0"/>
              </a:rPr>
              <a:t>implementation project 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i="1" dirty="0">
                <a:latin typeface="Calibri" pitchFamily="34" charset="0"/>
              </a:rPr>
              <a:t>Connect for Health </a:t>
            </a:r>
            <a:r>
              <a:rPr lang="en-US" sz="2800" dirty="0">
                <a:latin typeface="Calibri" pitchFamily="34" charset="0"/>
              </a:rPr>
              <a:t>bundle </a:t>
            </a:r>
          </a:p>
          <a:p>
            <a:pPr marL="1435100" lvl="2" indent="-4064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alibri" pitchFamily="34" charset="0"/>
              </a:rPr>
              <a:t>Family-facing tools</a:t>
            </a:r>
          </a:p>
          <a:p>
            <a:pPr marL="1435100" lvl="2" indent="-4064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alibri" pitchFamily="34" charset="0"/>
              </a:rPr>
              <a:t>Clinician-facing tools</a:t>
            </a:r>
            <a:endParaRPr lang="en-US" sz="2800" dirty="0"/>
          </a:p>
          <a:p>
            <a:pPr>
              <a:buClrTx/>
            </a:pPr>
            <a:r>
              <a:rPr lang="en-US" b="1" dirty="0"/>
              <a:t>Questions and Discussion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50A635-2DF5-4969-AC1B-A877CEC9AA91}"/>
              </a:ext>
            </a:extLst>
          </p:cNvPr>
          <p:cNvSpPr txBox="1">
            <a:spLocks/>
          </p:cNvSpPr>
          <p:nvPr/>
        </p:nvSpPr>
        <p:spPr>
          <a:xfrm>
            <a:off x="406400" y="338666"/>
            <a:ext cx="11591636" cy="728133"/>
          </a:xfrm>
          <a:prstGeom prst="rect">
            <a:avLst/>
          </a:prstGeom>
          <a:ln>
            <a:solidFill>
              <a:srgbClr val="00669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3399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altLang="en-US"/>
              <a:t>Overview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AECAAB-F8B8-4F50-8D79-E126369C5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2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2669-0E42-4CBC-83D3-37E904A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89" y="227428"/>
            <a:ext cx="8229600" cy="10668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3399"/>
                </a:solidFill>
                <a:latin typeface="+mn-lt"/>
              </a:rPr>
              <a:t>Questions and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9252-2ADE-4AD9-9F44-BF9CE82CD0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200" y="1295400"/>
            <a:ext cx="11099800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Thank you!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FBE5A-58CB-41CA-B43D-FC499A18E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192059"/>
            <a:ext cx="11277600" cy="467012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b="1" dirty="0"/>
              <a:t> </a:t>
            </a:r>
            <a:r>
              <a:rPr lang="en-US" dirty="0"/>
              <a:t>Introductions</a:t>
            </a:r>
          </a:p>
          <a:p>
            <a:pPr>
              <a:buClrTx/>
            </a:pPr>
            <a:r>
              <a:rPr lang="en-US" dirty="0"/>
              <a:t> </a:t>
            </a:r>
            <a:r>
              <a:rPr lang="en-US" b="1" dirty="0"/>
              <a:t>Main Points for Discussion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b="1" dirty="0"/>
              <a:t>Setting the stage: summary of evidence and trends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i="1" dirty="0"/>
              <a:t>Connect for Health </a:t>
            </a:r>
            <a:r>
              <a:rPr lang="en-US" sz="2800" dirty="0"/>
              <a:t>randomized controlled trial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dirty="0"/>
              <a:t>Current goals of </a:t>
            </a:r>
            <a:r>
              <a:rPr lang="en-US" sz="2800" i="1" dirty="0"/>
              <a:t>Connect for Health </a:t>
            </a:r>
            <a:r>
              <a:rPr lang="en-US" sz="2800" dirty="0"/>
              <a:t>implementation project  </a:t>
            </a:r>
          </a:p>
          <a:p>
            <a:pPr marL="914400" lvl="1" indent="-457200">
              <a:spcAft>
                <a:spcPts val="600"/>
              </a:spcAft>
              <a:buClrTx/>
              <a:buFont typeface="Times" charset="0"/>
              <a:buChar char="•"/>
              <a:defRPr/>
            </a:pPr>
            <a:r>
              <a:rPr lang="en-US" sz="2800" i="1" dirty="0"/>
              <a:t>Connect for Health </a:t>
            </a:r>
            <a:r>
              <a:rPr lang="en-US" sz="2800" dirty="0"/>
              <a:t>bundle </a:t>
            </a:r>
          </a:p>
          <a:p>
            <a:pPr marL="1435100" lvl="2" indent="-4064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Family-facing tools</a:t>
            </a:r>
          </a:p>
          <a:p>
            <a:pPr marL="1435100" lvl="2" indent="-406400"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Clinician-facing tools</a:t>
            </a:r>
          </a:p>
          <a:p>
            <a:pPr>
              <a:buClrTx/>
            </a:pPr>
            <a:r>
              <a:rPr lang="en-US" dirty="0"/>
              <a:t>Questions and Discussion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2ABD8-E601-4CDE-8D75-BB9E55802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671A8D-2745-4B09-9F4A-E4CAFBC2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8666"/>
            <a:ext cx="11591636" cy="728133"/>
          </a:xfrm>
          <a:ln>
            <a:solidFill>
              <a:srgbClr val="006699"/>
            </a:solidFill>
          </a:ln>
        </p:spPr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  <a:latin typeface="+mn-lt"/>
              </a:rPr>
              <a:t>Overview</a:t>
            </a:r>
            <a:endParaRPr lang="en-US" sz="3800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16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E0A13ED-9DBC-4C10-8070-BBABA4E9A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Setting the Stage: Evidence &amp; Trends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6386C8B-EE73-4C1A-941A-70330E5F7E1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06400" y="1066800"/>
            <a:ext cx="11277600" cy="417309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en-US" dirty="0"/>
              <a:t>Childhood obesity is highly prevalent, spares no age group, and is of consequence; </a:t>
            </a:r>
          </a:p>
          <a:p>
            <a:pPr>
              <a:buClrTx/>
            </a:pPr>
            <a:r>
              <a:rPr lang="en-US" altLang="en-US" dirty="0"/>
              <a:t>Among non-Hispanic white children, obesity prevalence increases as household income and education of head of household decreases – inconsistent association among non-white children;</a:t>
            </a:r>
          </a:p>
          <a:p>
            <a:pPr>
              <a:buClrTx/>
            </a:pPr>
            <a:r>
              <a:rPr lang="en-US" altLang="en-US" dirty="0"/>
              <a:t>Progress has been made in obesity reductions among low-income preschool age children;</a:t>
            </a:r>
          </a:p>
          <a:p>
            <a:pPr>
              <a:buClrTx/>
            </a:pPr>
            <a:r>
              <a:rPr lang="en-US" altLang="en-US" dirty="0"/>
              <a:t>Not yet closing the gap in disparities with evidence to suggest that the highest risk children have not benefited equally from national obesity prevention efforts.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03B3DB-A94D-4537-9994-E778CE870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864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35E8C760-A3A3-4F43-A04B-37B75AFF1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399" y="838168"/>
            <a:ext cx="11591636" cy="672069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3399"/>
                </a:solidFill>
              </a:rPr>
              <a:t>Trends in obesity prevalence among adults and youth: 1999–2016</a:t>
            </a:r>
          </a:p>
        </p:txBody>
      </p:sp>
      <p:pic>
        <p:nvPicPr>
          <p:cNvPr id="164867" name="Picture 2" descr="https://www.cdc.gov/nchs/images/databriefs/251-300/db288_fig5.png">
            <a:extLst>
              <a:ext uri="{FF2B5EF4-FFF2-40B4-BE49-F238E27FC236}">
                <a16:creationId xmlns:a16="http://schemas.microsoft.com/office/drawing/2014/main" id="{9F0F877E-54C3-4445-B758-FFDC85DB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9596"/>
          <a:stretch>
            <a:fillRect/>
          </a:stretch>
        </p:blipFill>
        <p:spPr bwMode="auto">
          <a:xfrm>
            <a:off x="1842653" y="1369515"/>
            <a:ext cx="7569199" cy="46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Box 1">
            <a:extLst>
              <a:ext uri="{FF2B5EF4-FFF2-40B4-BE49-F238E27FC236}">
                <a16:creationId xmlns:a16="http://schemas.microsoft.com/office/drawing/2014/main" id="{AEB24203-E89B-4624-8D00-DE5634EB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9" y="285751"/>
            <a:ext cx="1044170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800" dirty="0">
                <a:solidFill>
                  <a:srgbClr val="003399"/>
                </a:solidFill>
              </a:rPr>
              <a:t>Obesity Prevalence</a:t>
            </a:r>
            <a:endParaRPr lang="en-US" altLang="en-US" sz="3800" dirty="0"/>
          </a:p>
        </p:txBody>
      </p:sp>
      <p:sp>
        <p:nvSpPr>
          <p:cNvPr id="164869" name="TextBox 29">
            <a:extLst>
              <a:ext uri="{FF2B5EF4-FFF2-40B4-BE49-F238E27FC236}">
                <a16:creationId xmlns:a16="http://schemas.microsoft.com/office/drawing/2014/main" id="{3EA8FD52-87A8-4475-8D00-766A78B7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252" y="6019832"/>
            <a:ext cx="3870035" cy="2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A6A6A6"/>
                </a:solidFill>
                <a:latin typeface="Cambria" panose="02040503050406030204" pitchFamily="18" charset="0"/>
              </a:rPr>
              <a:t>Ogden CL, et al. NCHS Data Brief No. 288, October 2017.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30442-ED98-4741-8B1F-A10F3B8DCF13}"/>
              </a:ext>
            </a:extLst>
          </p:cNvPr>
          <p:cNvSpPr txBox="1"/>
          <p:nvPr/>
        </p:nvSpPr>
        <p:spPr>
          <a:xfrm>
            <a:off x="10112991" y="2201994"/>
            <a:ext cx="1885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*Note: </a:t>
            </a:r>
            <a:r>
              <a:rPr lang="en-US" sz="1400" dirty="0"/>
              <a:t>Please feel free to update references.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A8673-D920-4E82-97AC-9165DB85A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644F01-C4FA-4457-8A61-F9DD36E57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11591925" cy="1066800"/>
          </a:xfrm>
        </p:spPr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</a:rPr>
              <a:t>Obesity Prevalence: State-by-State, </a:t>
            </a:r>
            <a:r>
              <a:rPr lang="en-US" altLang="en-US" sz="3800" dirty="0">
                <a:solidFill>
                  <a:srgbClr val="FF0000"/>
                </a:solidFill>
              </a:rPr>
              <a:t>[Insert Year]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525E3C79-249F-4BC9-AE7F-7CD12504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382" y="5584516"/>
            <a:ext cx="3248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A6A6A6"/>
                </a:solidFill>
                <a:latin typeface="Cambria" panose="02040503050406030204" pitchFamily="18" charset="0"/>
              </a:rPr>
              <a:t>RWJF NSCH Data Brief, October 2018.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CB6D3AE-9C48-4A46-9FA9-05EDE9581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70279"/>
              </p:ext>
            </p:extLst>
          </p:nvPr>
        </p:nvGraphicFramePr>
        <p:xfrm>
          <a:off x="7670799" y="1066800"/>
          <a:ext cx="4327525" cy="1226127"/>
        </p:xfrm>
        <a:graphic>
          <a:graphicData uri="http://schemas.openxmlformats.org/drawingml/2006/table">
            <a:tbl>
              <a:tblPr/>
              <a:tblGrid>
                <a:gridCol w="2130426">
                  <a:extLst>
                    <a:ext uri="{9D8B030D-6E8A-4147-A177-3AD203B41FA5}">
                      <a16:colId xmlns:a16="http://schemas.microsoft.com/office/drawing/2014/main" val="4250008377"/>
                    </a:ext>
                  </a:extLst>
                </a:gridCol>
                <a:gridCol w="2197099">
                  <a:extLst>
                    <a:ext uri="{9D8B030D-6E8A-4147-A177-3AD203B41FA5}">
                      <a16:colId xmlns:a16="http://schemas.microsoft.com/office/drawing/2014/main" val="817398300"/>
                    </a:ext>
                  </a:extLst>
                </a:gridCol>
              </a:tblGrid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Obesity Rate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94823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[add your state]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776949"/>
                  </a:ext>
                </a:extLst>
              </a:tr>
              <a:tr h="4087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Ex: Massachusetts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42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4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5828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E01A9AE-86BF-42C8-9B69-2A6723D6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4" y="996485"/>
            <a:ext cx="7004911" cy="48650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A0827-BA97-4E4C-BCE0-D7867AF46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1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503731FD-44C1-4190-8F23-6B3B2000A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>
                <a:solidFill>
                  <a:srgbClr val="003399"/>
                </a:solidFill>
              </a:rPr>
              <a:t>Obesity Disproportionately Affects M</a:t>
            </a:r>
            <a:r>
              <a:rPr lang="en-US" altLang="en-US" dirty="0"/>
              <a:t>inorities</a:t>
            </a:r>
            <a:r>
              <a:rPr lang="en-US" altLang="en-US" sz="38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65891" name="Rectangle 5">
            <a:extLst>
              <a:ext uri="{FF2B5EF4-FFF2-40B4-BE49-F238E27FC236}">
                <a16:creationId xmlns:a16="http://schemas.microsoft.com/office/drawing/2014/main" id="{3772321A-01F4-4A67-BDF1-835DA60D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849822"/>
            <a:ext cx="995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Prevalence of obesity among youth aged 2–19 years, by sex and race and Hispanic origin: United States, 2015–2016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165892" name="Picture 6">
            <a:extLst>
              <a:ext uri="{FF2B5EF4-FFF2-40B4-BE49-F238E27FC236}">
                <a16:creationId xmlns:a16="http://schemas.microsoft.com/office/drawing/2014/main" id="{0E3C40A8-C19B-417A-8FE1-8A0BCC9CB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" b="1947"/>
          <a:stretch/>
        </p:blipFill>
        <p:spPr bwMode="auto">
          <a:xfrm>
            <a:off x="1828800" y="1700213"/>
            <a:ext cx="7364440" cy="451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Box 29">
            <a:extLst>
              <a:ext uri="{FF2B5EF4-FFF2-40B4-BE49-F238E27FC236}">
                <a16:creationId xmlns:a16="http://schemas.microsoft.com/office/drawing/2014/main" id="{01F1FD56-C72D-46B7-AB11-218A75F5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618" y="6173400"/>
            <a:ext cx="5086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A6A6A6"/>
                </a:solidFill>
                <a:latin typeface="Cambria" panose="02040503050406030204" pitchFamily="18" charset="0"/>
              </a:rPr>
              <a:t>Ogden CL, et al. NCHS Data Brief No. 288, October 2017.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D25DA-7575-4E17-9956-95D697EA6B0B}"/>
              </a:ext>
            </a:extLst>
          </p:cNvPr>
          <p:cNvSpPr txBox="1"/>
          <p:nvPr/>
        </p:nvSpPr>
        <p:spPr>
          <a:xfrm>
            <a:off x="9535995" y="2192086"/>
            <a:ext cx="2323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*Note: </a:t>
            </a:r>
            <a:r>
              <a:rPr lang="en-US" sz="1600" dirty="0"/>
              <a:t>Please feel free to update references.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51870-3097-4D75-8ECD-4B3964938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21B3752A-E32D-47E7-A919-B45C4A97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0975"/>
            <a:ext cx="10907713" cy="613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4796E-F864-45F9-86C6-CB8505909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43C5E-BE43-46E8-A6C7-7696409DAB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786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917202913A3448841D0E06B3D8E0E" ma:contentTypeVersion="13" ma:contentTypeDescription="Create a new document." ma:contentTypeScope="" ma:versionID="70ec83ffa9764e2b6120872fd9762e59">
  <xsd:schema xmlns:xsd="http://www.w3.org/2001/XMLSchema" xmlns:xs="http://www.w3.org/2001/XMLSchema" xmlns:p="http://schemas.microsoft.com/office/2006/metadata/properties" xmlns:ns2="f3741e23-c059-4cf4-a06a-51a466296b32" xmlns:ns3="c40a9fc6-86bb-46ad-8671-f2f3313da221" targetNamespace="http://schemas.microsoft.com/office/2006/metadata/properties" ma:root="true" ma:fieldsID="0ed633e3cdbecf0de8ca7aee074a2917" ns2:_="" ns3:_="">
    <xsd:import namespace="f3741e23-c059-4cf4-a06a-51a466296b32"/>
    <xsd:import namespace="c40a9fc6-86bb-46ad-8671-f2f3313da22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41e23-c059-4cf4-a06a-51a466296b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a9fc6-86bb-46ad-8671-f2f3313da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741e23-c059-4cf4-a06a-51a466296b32">MS12-138011499-6171</_dlc_DocId>
    <_dlc_DocIdUrl xmlns="f3741e23-c059-4cf4-a06a-51a466296b32">
      <Url>https://pcori.sharepoint.com/engagement/DI/_layouts/15/DocIdRedir.aspx?ID=MS12-138011499-6171</Url>
      <Description>MS12-138011499-6171</Description>
    </_dlc_DocIdUrl>
  </documentManagement>
</p:properties>
</file>

<file path=customXml/itemProps1.xml><?xml version="1.0" encoding="utf-8"?>
<ds:datastoreItem xmlns:ds="http://schemas.openxmlformats.org/officeDocument/2006/customXml" ds:itemID="{B2E95950-2A44-4866-AAE2-43A0B9C2A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41e23-c059-4cf4-a06a-51a466296b32"/>
    <ds:schemaRef ds:uri="c40a9fc6-86bb-46ad-8671-f2f3313da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0B5F67-2E8A-43E7-85D5-F2608DB1418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A586BC3-A743-4ED6-8C78-34C53A7F2B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44481F-A923-4058-B3DE-EACE30370AAB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c40a9fc6-86bb-46ad-8671-f2f3313da221"/>
    <ds:schemaRef ds:uri="f3741e23-c059-4cf4-a06a-51a466296b3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2433</Words>
  <Application>Microsoft Macintosh PowerPoint</Application>
  <PresentationFormat>Widescreen</PresentationFormat>
  <Paragraphs>350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</vt:lpstr>
      <vt:lpstr>Courier New</vt:lpstr>
      <vt:lpstr>Lucida Grande</vt:lpstr>
      <vt:lpstr>Times</vt:lpstr>
      <vt:lpstr>Times New Roman</vt:lpstr>
      <vt:lpstr>Trebuchet MS</vt:lpstr>
      <vt:lpstr>Univers 47 CondensedLight</vt:lpstr>
      <vt:lpstr>Wingdings</vt:lpstr>
      <vt:lpstr>Office Theme</vt:lpstr>
      <vt:lpstr> Connect for Health Pediatric Weight Management Program  Clinician and Staff Training for Launch</vt:lpstr>
      <vt:lpstr>Overview</vt:lpstr>
      <vt:lpstr>Introductions</vt:lpstr>
      <vt:lpstr>Overview</vt:lpstr>
      <vt:lpstr>Setting the Stage: Evidence &amp; Trends</vt:lpstr>
      <vt:lpstr>Trends in obesity prevalence among adults and youth: 1999–2016</vt:lpstr>
      <vt:lpstr>Obesity Prevalence: State-by-State, [Insert Year]</vt:lpstr>
      <vt:lpstr>Obesity Disproportionately Affects Minorities </vt:lpstr>
      <vt:lpstr>PowerPoint Presentation</vt:lpstr>
      <vt:lpstr>Role of Pediatric Primary Care</vt:lpstr>
      <vt:lpstr>What is the role of the Primary Care Physician? </vt:lpstr>
      <vt:lpstr>PowerPoint Presentation</vt:lpstr>
      <vt:lpstr>PowerPoint Presentation</vt:lpstr>
      <vt:lpstr>Evaluation of Implementation and effectiveness of the  Connect for Health across 4 health systems</vt:lpstr>
      <vt:lpstr>We have optimized and adapted the Connect for Health at our site </vt:lpstr>
      <vt:lpstr>Example of how optimizing and adapting Connect for Health: Feedback</vt:lpstr>
      <vt:lpstr>Optimizing and Adapting Connect for Health: Parent Surveys</vt:lpstr>
      <vt:lpstr>PowerPoint Presentation</vt:lpstr>
      <vt:lpstr>Connect for Health Bundle for families</vt:lpstr>
      <vt:lpstr>Educational Materials—Behavioral Topics</vt:lpstr>
      <vt:lpstr>Text Messaging</vt:lpstr>
      <vt:lpstr>Neighborhood Resource Guide</vt:lpstr>
      <vt:lpstr>Our Approach</vt:lpstr>
      <vt:lpstr>How is Connect for Health different from other programs for children? </vt:lpstr>
      <vt:lpstr>Overview</vt:lpstr>
      <vt:lpstr>Connect for Health Bundle for clinicians</vt:lpstr>
      <vt:lpstr>Flagging System for Elevated BMI</vt:lpstr>
      <vt:lpstr>Clinical Decision Support Tools</vt:lpstr>
      <vt:lpstr>PowerPoint Presentation</vt:lpstr>
      <vt:lpstr>Clinician Training and Support</vt:lpstr>
      <vt:lpstr>Timeline </vt:lpstr>
      <vt:lpstr>PowerPoint Presentation</vt:lpstr>
      <vt:lpstr>Questions and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Treadway</dc:creator>
  <cp:lastModifiedBy>Simione, Meg,PHD</cp:lastModifiedBy>
  <cp:revision>291</cp:revision>
  <dcterms:modified xsi:type="dcterms:W3CDTF">2022-08-01T19:22:53Z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0x010100E9B917202913A3448841D0E06B3D8E0E</vt:lpwstr>
  </property>
  <property fmtid="{D5CDD505-2E9C-101B-9397-08002B2CF9AE}" pid="3" name="_dlc_DocIdItemGuid">
    <vt:lpwstr>e00e9fd3-3b35-48c6-88bb-ffe07040a38c</vt:lpwstr>
  </property>
</Properties>
</file>